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300" r:id="rId42"/>
    <p:sldId id="301" r:id="rId43"/>
    <p:sldId id="296" r:id="rId44"/>
    <p:sldId id="297" r:id="rId45"/>
    <p:sldId id="298" r:id="rId46"/>
    <p:sldId id="299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F7C2AC-1373-4BE7-974D-55CBB827CD24}" v="106" dt="2022-03-24T07:47:48.0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96" y="58"/>
      </p:cViewPr>
      <p:guideLst>
        <p:guide orient="horz" pos="2155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예진" userId="5cec3cc8166c21a8" providerId="LiveId" clId="{226AA58A-AEE0-442C-AFCF-3D99C9D36BC0}"/>
    <pc:docChg chg="modSld">
      <pc:chgData name="김 예진" userId="5cec3cc8166c21a8" providerId="LiveId" clId="{226AA58A-AEE0-442C-AFCF-3D99C9D36BC0}" dt="2022-03-24T12:06:50.669" v="7" actId="1076"/>
      <pc:docMkLst>
        <pc:docMk/>
      </pc:docMkLst>
      <pc:sldChg chg="addSp modSp mod">
        <pc:chgData name="김 예진" userId="5cec3cc8166c21a8" providerId="LiveId" clId="{226AA58A-AEE0-442C-AFCF-3D99C9D36BC0}" dt="2022-03-24T12:06:50.669" v="7" actId="1076"/>
        <pc:sldMkLst>
          <pc:docMk/>
          <pc:sldMk cId="0" sldId="264"/>
        </pc:sldMkLst>
        <pc:picChg chg="add mod">
          <ac:chgData name="김 예진" userId="5cec3cc8166c21a8" providerId="LiveId" clId="{226AA58A-AEE0-442C-AFCF-3D99C9D36BC0}" dt="2022-03-24T12:06:50.669" v="7" actId="1076"/>
          <ac:picMkLst>
            <pc:docMk/>
            <pc:sldMk cId="0" sldId="264"/>
            <ac:picMk id="4" creationId="{CA136D1D-EC48-4380-9E3B-64AC7EDC238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800" b="0" i="0" u="none">
                <a:solidFill>
                  <a:sysClr val="windowText" lastClr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sz="1800" b="0" i="0" u="none">
                <a:solidFill>
                  <a:sysClr val="windowText" lastClr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Skills</a:t>
            </a:r>
            <a:endParaRPr lang="en-US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8490675091743469"/>
          <c:y val="0.21812067925930023"/>
          <c:w val="0.61992079019546509"/>
          <c:h val="0.6553137302398681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3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C36A-45AE-877A-41100B10C27B}"/>
              </c:ext>
            </c:extLst>
          </c:dPt>
          <c:dPt>
            <c:idx val="1"/>
            <c:invertIfNegative val="0"/>
            <c:bubble3D val="0"/>
            <c:spPr>
              <a:solidFill>
                <a:schemeClr val="dk1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c:spPr>
            <c:extLst>
              <c:ext xmlns:c16="http://schemas.microsoft.com/office/drawing/2014/chart" uri="{C3380CC4-5D6E-409C-BE32-E72D297353CC}">
                <c16:uniqueId val="{00000003-C36A-45AE-877A-41100B10C27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c:spPr>
            <c:extLst>
              <c:ext xmlns:c16="http://schemas.microsoft.com/office/drawing/2014/chart" uri="{C3380CC4-5D6E-409C-BE32-E72D297353CC}">
                <c16:uniqueId val="{00000005-C36A-45AE-877A-41100B10C27B}"/>
              </c:ext>
            </c:extLst>
          </c:dPt>
          <c:dPt>
            <c:idx val="3"/>
            <c:invertIfNegative val="0"/>
            <c:bubble3D val="0"/>
            <c:spPr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c:spPr>
            <c:extLst>
              <c:ext xmlns:c16="http://schemas.microsoft.com/office/drawing/2014/chart" uri="{C3380CC4-5D6E-409C-BE32-E72D297353CC}">
                <c16:uniqueId val="{00000007-C36A-45AE-877A-41100B10C27B}"/>
              </c:ext>
            </c:extLst>
          </c:dPt>
          <c:cat>
            <c:strRef>
              <c:f>Sheet1!$A$2:$A$5</c:f>
              <c:strCache>
                <c:ptCount val="4"/>
                <c:pt idx="0">
                  <c:v>Python3.8</c:v>
                </c:pt>
                <c:pt idx="1">
                  <c:v>TensorFlow2.8</c:v>
                </c:pt>
                <c:pt idx="2">
                  <c:v>Sklearn1.0</c:v>
                </c:pt>
                <c:pt idx="3">
                  <c:v>Flask2.0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30</c:v>
                </c:pt>
                <c:pt idx="2">
                  <c:v>15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36A-45AE-877A-41100B10C2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81594497"/>
        <c:axId val="991031066"/>
      </c:barChart>
      <c:catAx>
        <c:axId val="981594497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991031066"/>
        <c:crosses val="autoZero"/>
        <c:auto val="1"/>
        <c:lblAlgn val="ctr"/>
        <c:lblOffset val="100"/>
        <c:tickMarkSkip val="1"/>
        <c:noMultiLvlLbl val="0"/>
      </c:catAx>
      <c:valAx>
        <c:axId val="991031066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prstDash val="solid"/>
              <a:round/>
              <a:headEnd w="med" len="med"/>
              <a:tailEnd w="med" len="med"/>
            </a:ln>
          </c:spPr>
        </c:majorGridlines>
        <c:numFmt formatCode="General" sourceLinked="1"/>
        <c:majorTickMark val="out"/>
        <c:minorTickMark val="none"/>
        <c:tickLblPos val="nextTo"/>
        <c:crossAx val="981594497"/>
        <c:crosses val="autoZero"/>
        <c:crossBetween val="between"/>
      </c:valAx>
      <c:spPr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layout>
        <c:manualLayout>
          <c:xMode val="edge"/>
          <c:yMode val="edge"/>
          <c:x val="0.73323929309844971"/>
          <c:y val="0.16968752443790436"/>
          <c:w val="0.23967711627483368"/>
          <c:h val="0.37240269780158997"/>
        </c:manualLayout>
      </c:layout>
      <c:overlay val="0"/>
    </c:legend>
    <c:plotVisOnly val="0"/>
    <c:dispBlanksAs val="gap"/>
    <c:showDLblsOverMax val="1"/>
  </c:chart>
  <c:spPr>
    <a:ln w="9525" cap="flat" cmpd="sng" algn="ctr">
      <a:noFill/>
      <a:prstDash val="solid"/>
      <a:round/>
      <a:headEnd w="med" len="med"/>
      <a:tailEnd w="med" len="med"/>
    </a:ln>
  </c:spPr>
  <c:txPr>
    <a:bodyPr rot="0" vert="horz" wrap="none" lIns="0" tIns="0" rIns="0" bIns="0" anchor="ctr" anchorCtr="1"/>
    <a:lstStyle/>
    <a:p>
      <a:pPr algn="l">
        <a:defRPr sz="1200" b="0" i="0" u="none">
          <a:latin typeface="맑은 고딕"/>
          <a:ea typeface="맑은 고딕"/>
          <a:cs typeface="맑은 고딕"/>
          <a:sym typeface="맑은 고딕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0"/>
    </c:ext>
  </c:extLst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6FA43-AC63-4ED1-9248-5960BB509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AB7620-D252-4422-B88B-50BF2865C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6BAC2-D122-41DD-8EC4-59E75B9F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291B7D-3B85-40EE-8904-D4DBD600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7DCA2-2042-414B-9FBD-9BCB03B3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638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CE824-6C04-469D-A873-B7887C4E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9E66A4-256C-4BA2-9936-8CBD579D2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084DF-BC0E-4246-B90C-147D59689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68ACB-063D-416F-AE49-2A9533F0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0674E-4EA7-4C65-A93C-F940E1AE5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854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3221AE-CFBA-4481-B64C-3373B4624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DF4542-D286-41CD-BBDB-C286B5FA2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3E84EE-A4F7-4E5E-BFEF-6D9B0219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FADCC7-2ADF-411D-B9B5-EEFA5B265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1B2F0-F576-4C52-B732-C3A3BA07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36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8AB6A-8899-4B16-9C8F-64E8A62C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A04AB-2B4E-4BCC-B608-1529E5C30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557499-CAC5-4898-B8AC-725D9A39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33102D-1E0A-4F84-9C62-82B74E42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4B49F-84E0-4EFE-A777-37E59782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377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2D864-978D-4D4E-B252-58BD778A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D99B1-CBDD-47DE-ABB4-2ECC9B5BF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DF6B00-F76D-4E92-8905-825499684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FDA6E-DB84-4247-A6FA-54519067D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9D11D-BC7E-42F5-B016-DCF3CC8E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34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F736E-CF85-410A-90F7-F27ED2AA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02D60-C5C5-48BC-A04D-674731ADA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967DC0-3F8F-42AA-A859-A8997415E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BBE8AD-53B1-47A4-BF74-AA1C6A5C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D167DD-71FF-4C11-9BDE-AF9FF8DE0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C99CAF-16E1-40E5-AC9C-E81EFBE68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006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E0BEB-4E39-4EFB-AF3E-4EABCD61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ED3BAF-6E69-4C8F-9423-D95482C47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9636A1-8FA2-429C-8F1D-E4F6642AC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032792-ABC4-4E95-8C5F-A776FCF79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D4EF34-49D5-4B7F-A404-AEEC789EE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F6ED10-1712-4A9E-BEA7-F304A756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823B05-1557-4B39-A3C3-57C40935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167069-F201-455B-A7E3-D4C8B93B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214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3D165-0EC1-44DD-9D5E-BAAD320E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F3206C-DF57-4689-9FB7-33731D28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4502DA-D604-442F-8CDF-F13666BF8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5B22D8-DA7F-4EF6-B2A5-34EBF650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563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8F7D3C-D8F0-403B-8E37-A69B0C7D6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B5CAEA-3187-44A8-9522-080338CE6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87FDF7-95C3-4F70-9934-1D1D28D2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66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27DAD-F77E-4416-835D-96101EB9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27E33-7599-4FB6-A454-5D0E29293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ED80CF-669E-4FCB-A79F-CCC226E5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BEA837-7730-46F7-83FD-9DCBB5DF0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C9D44F-CACD-4143-B8E0-3E56156EA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908E33-70AB-4DF3-BD3C-D729E4DD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009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DCF6F-118C-4630-B7FD-56E25687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B50EAD-1CBF-4271-907F-A5FD1CD62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C743E7-77D5-47C7-92D7-B9D4CF0A2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C76B92-B4D2-4891-8BC2-99515B464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603EED-F9BF-4FDC-B028-80E6C733B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522C5D-AA5F-45E4-9CA9-16E76B07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07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2F54CE-EAF5-403B-94A7-59A333C9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56ED0E-10BF-4B93-B8F3-9529C92ED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20255-B153-46BA-8E5A-FFC4D8F2C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790ED-CCE9-44AD-8C87-969A36F86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8EBD6-C313-483C-9A71-AF5A1F285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15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YgDar7JktLgLN9xlh7toQcjpYwC1udmz?usp=shar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1team1768/1team" TargetMode="External"/><Relationship Id="rId4" Type="http://schemas.openxmlformats.org/officeDocument/2006/relationships/hyperlink" Target="https://www.notion.so/1-fafe8e79330e4043936503732d416ef2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Xie%2C+Q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search/cs?searchtype=author&amp;query=Le%2C+Q+V" TargetMode="External"/><Relationship Id="rId5" Type="http://schemas.openxmlformats.org/officeDocument/2006/relationships/hyperlink" Target="https://arxiv.org/search/cs?searchtype=author&amp;query=Hovy%2C+E" TargetMode="External"/><Relationship Id="rId4" Type="http://schemas.openxmlformats.org/officeDocument/2006/relationships/hyperlink" Target="https://arxiv.org/search/cs?searchtype=author&amp;query=Luong%2C+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Xie%2C+Q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search/cs?searchtype=author&amp;query=Le%2C+Q+V" TargetMode="External"/><Relationship Id="rId5" Type="http://schemas.openxmlformats.org/officeDocument/2006/relationships/hyperlink" Target="https://arxiv.org/search/cs?searchtype=author&amp;query=Hovy%2C+E" TargetMode="External"/><Relationship Id="rId4" Type="http://schemas.openxmlformats.org/officeDocument/2006/relationships/hyperlink" Target="https://arxiv.org/search/cs?searchtype=author&amp;query=Luong%2C+M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339248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32136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32491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3392488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ctr"/>
          <a:lstStyle/>
          <a:p>
            <a:pPr algn="ctr">
              <a:defRPr/>
            </a:pPr>
            <a:endParaRPr lang="en-US" altLang="ko-KR" sz="4000" b="1" i="0" dirty="0">
              <a:solidFill>
                <a:schemeClr val="bg1"/>
              </a:solidFill>
              <a:effectLst/>
              <a:latin typeface="Roboto"/>
            </a:endParaRPr>
          </a:p>
          <a:p>
            <a:pPr algn="ctr">
              <a:defRPr/>
            </a:pPr>
            <a:endParaRPr lang="en-US" altLang="ko-KR" sz="4000" b="1" dirty="0">
              <a:solidFill>
                <a:schemeClr val="bg1"/>
              </a:solidFill>
              <a:latin typeface="Roboto"/>
            </a:endParaRPr>
          </a:p>
          <a:p>
            <a:pPr algn="ctr">
              <a:defRPr/>
            </a:pPr>
            <a:r>
              <a:rPr lang="en-US" altLang="ko-KR" sz="4000" b="1" i="0" dirty="0">
                <a:solidFill>
                  <a:schemeClr val="bg1"/>
                </a:solidFill>
                <a:effectLst/>
                <a:latin typeface="Roboto"/>
              </a:rPr>
              <a:t>Face Shape Classification Model Using </a:t>
            </a:r>
          </a:p>
          <a:p>
            <a:pPr algn="ctr">
              <a:defRPr/>
            </a:pPr>
            <a:r>
              <a:rPr lang="en-US" altLang="ko-KR" sz="4000" b="1" i="0" dirty="0">
                <a:solidFill>
                  <a:schemeClr val="bg1"/>
                </a:solidFill>
                <a:effectLst/>
                <a:latin typeface="Roboto"/>
              </a:rPr>
              <a:t>Semi-Supervised Networks &amp; </a:t>
            </a:r>
          </a:p>
          <a:p>
            <a:pPr algn="ctr">
              <a:defRPr/>
            </a:pPr>
            <a:r>
              <a:rPr lang="en-US" altLang="ko-KR" sz="4000" b="1" dirty="0">
                <a:solidFill>
                  <a:schemeClr val="bg1"/>
                </a:solidFill>
                <a:latin typeface="Roboto"/>
              </a:rPr>
              <a:t>B</a:t>
            </a:r>
            <a:r>
              <a:rPr lang="en-US" altLang="ko-KR" sz="4000" b="1" i="0" dirty="0">
                <a:solidFill>
                  <a:schemeClr val="bg1"/>
                </a:solidFill>
                <a:effectLst/>
                <a:latin typeface="Roboto"/>
              </a:rPr>
              <a:t>uilding and Deploying </a:t>
            </a:r>
          </a:p>
          <a:p>
            <a:pPr algn="ctr">
              <a:defRPr/>
            </a:pPr>
            <a:r>
              <a:rPr lang="en-US" altLang="ko-KR" sz="4000" b="1" i="0" dirty="0">
                <a:solidFill>
                  <a:schemeClr val="bg1"/>
                </a:solidFill>
                <a:effectLst/>
                <a:latin typeface="Roboto"/>
              </a:rPr>
              <a:t>Web with Flask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60469" y="5474456"/>
            <a:ext cx="42315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 일기예보</a:t>
            </a:r>
          </a:p>
          <a:p>
            <a:pPr lvl="0">
              <a:defRPr/>
            </a:pP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팀장 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0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박영범</a:t>
            </a:r>
            <a:endParaRPr lang="ko-KR" altLang="en-US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0">
              <a:defRPr/>
            </a:pP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 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권승현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김예진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김호준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최상준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1074" y="4642054"/>
            <a:ext cx="5059516" cy="1966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/>
              <a:t>Colab: </a:t>
            </a:r>
            <a:r>
              <a:rPr lang="en-US" altLang="ko-KR" sz="1500">
                <a:hlinkClick r:id="rId3"/>
              </a:rPr>
              <a:t>https://colab.research.google.com/drive/1YgDar7JktLgLN9xlh7toQcjpYwC1udmz?usp=sharing</a:t>
            </a:r>
            <a:endParaRPr lang="en-US" altLang="ko-KR" sz="1500"/>
          </a:p>
          <a:p>
            <a:pPr>
              <a:defRPr/>
            </a:pPr>
            <a:endParaRPr lang="en-US" altLang="ko-KR" sz="1500"/>
          </a:p>
          <a:p>
            <a:pPr>
              <a:defRPr/>
            </a:pPr>
            <a:r>
              <a:rPr lang="en-US" altLang="ko-KR" sz="1500"/>
              <a:t>Notion: </a:t>
            </a:r>
            <a:r>
              <a:rPr lang="en-US" altLang="ko-KR" sz="1500">
                <a:hlinkClick r:id="rId4"/>
              </a:rPr>
              <a:t>https://www.notion.so/1-fafe8e79330e4043936503732d416ef2</a:t>
            </a:r>
            <a:endParaRPr lang="en-US" altLang="ko-KR" sz="1500"/>
          </a:p>
          <a:p>
            <a:pPr>
              <a:defRPr/>
            </a:pPr>
            <a:endParaRPr lang="en-US" altLang="ko-KR" sz="1500"/>
          </a:p>
          <a:p>
            <a:pPr>
              <a:defRPr/>
            </a:pPr>
            <a:r>
              <a:rPr lang="en-US" altLang="ko-KR" sz="1500"/>
              <a:t>Github: </a:t>
            </a:r>
            <a:r>
              <a:rPr lang="en-US" altLang="ko-KR" sz="1500">
                <a:hlinkClick r:id="rId5"/>
              </a:rPr>
              <a:t>https://github.com/1team1768/1team</a:t>
            </a:r>
            <a:r>
              <a:rPr lang="en-US" altLang="ko-KR" sz="1500"/>
              <a:t> </a:t>
            </a:r>
            <a:r>
              <a:rPr lang="en-US" altLang="ko-KR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defRPr/>
            </a:pPr>
            <a:endParaRPr lang="ko-KR" altLang="en-US">
              <a:solidFill>
                <a:srgbClr val="E9E6DD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054304" y="1979404"/>
            <a:ext cx="3600000" cy="3600000"/>
          </a:xfrm>
          <a:prstGeom prst="ellipse">
            <a:avLst/>
          </a:prstGeom>
          <a:blipFill dpi="0" rotWithShape="1">
            <a:blip r:embed="rId3">
              <a:alphaModFix amt="1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600" b="1" i="1">
                <a:solidFill>
                  <a:schemeClr val="tx1"/>
                </a:solidFill>
                <a:latin typeface="Microsoft GothicNeo"/>
                <a:ea typeface="Microsoft GothicNeo"/>
                <a:cs typeface="Microsoft GothicNeo"/>
              </a:rPr>
              <a:t>3. </a:t>
            </a:r>
            <a:r>
              <a:rPr lang="ko-KR" altLang="en-US" sz="3600" b="1" i="1">
                <a:solidFill>
                  <a:schemeClr val="tx1"/>
                </a:solidFill>
                <a:latin typeface="Microsoft GothicNeo"/>
                <a:ea typeface="Microsoft GothicNeo"/>
                <a:cs typeface="Microsoft GothicNeo"/>
              </a:rPr>
              <a:t>개발</a:t>
            </a:r>
            <a:endParaRPr lang="en-US" altLang="ko-KR" sz="3600" b="1" i="1">
              <a:solidFill>
                <a:schemeClr val="tx1"/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13141" y="1388790"/>
            <a:ext cx="413631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+mj-ea"/>
                <a:ea typeface="+mj-ea"/>
              </a:rPr>
              <a:t>3.1 </a:t>
            </a:r>
            <a:r>
              <a:rPr lang="ko-KR" altLang="en-US" sz="3200" b="1" dirty="0">
                <a:latin typeface="+mj-ea"/>
                <a:ea typeface="+mj-ea"/>
              </a:rPr>
              <a:t>모델</a:t>
            </a:r>
          </a:p>
          <a:p>
            <a:pPr lvl="0">
              <a:defRPr/>
            </a:pPr>
            <a:r>
              <a:rPr lang="en-US" altLang="ko-KR" sz="2000" b="1" dirty="0">
                <a:latin typeface="+mj-ea"/>
                <a:ea typeface="+mj-ea"/>
              </a:rPr>
              <a:t> 3.1.1</a:t>
            </a:r>
            <a:r>
              <a:rPr lang="ko-KR" altLang="en-US" sz="2000" b="1" dirty="0">
                <a:latin typeface="+mj-ea"/>
                <a:ea typeface="+mj-ea"/>
              </a:rPr>
              <a:t> 모델</a:t>
            </a:r>
            <a:r>
              <a:rPr lang="en-US" altLang="ko-KR" sz="2000" b="1" dirty="0">
                <a:latin typeface="+mj-ea"/>
                <a:ea typeface="+mj-ea"/>
              </a:rPr>
              <a:t>&amp;</a:t>
            </a:r>
            <a:r>
              <a:rPr lang="ko-KR" altLang="en-US" sz="2000" b="1" dirty="0">
                <a:latin typeface="+mj-ea"/>
                <a:ea typeface="+mj-ea"/>
              </a:rPr>
              <a:t>시각화 개발 도구 </a:t>
            </a:r>
          </a:p>
          <a:p>
            <a:pPr lvl="0">
              <a:defRPr/>
            </a:pPr>
            <a:r>
              <a:rPr lang="en-US" altLang="ko-KR" sz="2000" b="1" dirty="0">
                <a:latin typeface="+mj-ea"/>
                <a:ea typeface="+mj-ea"/>
              </a:rPr>
              <a:t> 3.1.2</a:t>
            </a:r>
            <a:r>
              <a:rPr lang="ko-KR" altLang="en-US" sz="2000" b="1" dirty="0">
                <a:latin typeface="+mj-ea"/>
                <a:ea typeface="+mj-ea"/>
              </a:rPr>
              <a:t> 모델 설계</a:t>
            </a:r>
          </a:p>
          <a:p>
            <a:pPr lvl="0">
              <a:defRPr/>
            </a:pPr>
            <a:r>
              <a:rPr lang="en-US" altLang="ko-KR" sz="2000" b="1" dirty="0">
                <a:latin typeface="+mj-ea"/>
                <a:ea typeface="+mj-ea"/>
              </a:rPr>
              <a:t>  -</a:t>
            </a:r>
            <a:r>
              <a:rPr lang="ko-KR" altLang="en-US" sz="2000" b="1" dirty="0">
                <a:latin typeface="+mj-ea"/>
                <a:ea typeface="+mj-ea"/>
              </a:rPr>
              <a:t>사용 알고리즘</a:t>
            </a:r>
          </a:p>
          <a:p>
            <a:pPr lvl="0">
              <a:defRPr/>
            </a:pPr>
            <a:r>
              <a:rPr lang="en-US" altLang="ko-KR" sz="2000" b="1" dirty="0">
                <a:latin typeface="+mj-ea"/>
                <a:ea typeface="+mj-ea"/>
              </a:rPr>
              <a:t>  -</a:t>
            </a:r>
            <a:r>
              <a:rPr lang="ko-KR" altLang="en-US" sz="2000" b="1" dirty="0">
                <a:latin typeface="+mj-ea"/>
                <a:ea typeface="+mj-ea"/>
              </a:rPr>
              <a:t>적용 방안 및 순서도</a:t>
            </a:r>
          </a:p>
          <a:p>
            <a:pPr lvl="0">
              <a:defRPr/>
            </a:pPr>
            <a:r>
              <a:rPr lang="en-US" altLang="ko-KR" sz="2000" b="1" dirty="0">
                <a:latin typeface="+mj-ea"/>
                <a:ea typeface="+mj-ea"/>
              </a:rPr>
              <a:t> 3.1.3</a:t>
            </a:r>
            <a:r>
              <a:rPr lang="ko-KR" altLang="en-US" sz="2000" b="1" dirty="0">
                <a:latin typeface="+mj-ea"/>
                <a:ea typeface="+mj-ea"/>
              </a:rPr>
              <a:t> 모델 구현</a:t>
            </a:r>
          </a:p>
          <a:p>
            <a:pPr lvl="0">
              <a:defRPr/>
            </a:pPr>
            <a:r>
              <a:rPr lang="en-US" altLang="ko-KR" sz="2000" b="1" dirty="0">
                <a:latin typeface="+mj-ea"/>
                <a:ea typeface="+mj-ea"/>
              </a:rPr>
              <a:t> 3.1.4</a:t>
            </a:r>
            <a:r>
              <a:rPr lang="ko-KR" altLang="en-US" sz="2000" b="1" dirty="0">
                <a:latin typeface="+mj-ea"/>
                <a:ea typeface="+mj-ea"/>
              </a:rPr>
              <a:t> 모델의 결과 및 평가</a:t>
            </a:r>
          </a:p>
          <a:p>
            <a:pPr lvl="0">
              <a:defRPr/>
            </a:pPr>
            <a:endParaRPr lang="en-US" altLang="ko-KR" sz="3200" b="1" dirty="0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 sz="3200" b="1" dirty="0">
                <a:latin typeface="+mj-ea"/>
                <a:ea typeface="+mj-ea"/>
              </a:rPr>
              <a:t>3.2 </a:t>
            </a:r>
            <a:r>
              <a:rPr lang="ko-KR" altLang="en-US" sz="3200" b="1" dirty="0">
                <a:latin typeface="+mj-ea"/>
                <a:ea typeface="+mj-ea"/>
              </a:rPr>
              <a:t>시각화</a:t>
            </a:r>
          </a:p>
          <a:p>
            <a:pPr lvl="0">
              <a:defRPr/>
            </a:pPr>
            <a:r>
              <a:rPr lang="en-US" altLang="ko-KR" sz="2000" b="1" dirty="0">
                <a:latin typeface="+mj-ea"/>
                <a:ea typeface="+mj-ea"/>
              </a:rPr>
              <a:t> 3.2.1</a:t>
            </a:r>
            <a:r>
              <a:rPr lang="ko-KR" altLang="en-US" sz="2000" b="1" dirty="0">
                <a:latin typeface="+mj-ea"/>
                <a:ea typeface="+mj-ea"/>
              </a:rPr>
              <a:t> 웹 페이지 설명</a:t>
            </a:r>
          </a:p>
          <a:p>
            <a:pPr lvl="0">
              <a:defRPr/>
            </a:pPr>
            <a:r>
              <a:rPr lang="en-US" altLang="ko-KR" sz="2000" b="1" dirty="0">
                <a:latin typeface="+mj-ea"/>
                <a:ea typeface="+mj-ea"/>
              </a:rPr>
              <a:t> 3.2.2</a:t>
            </a:r>
            <a:r>
              <a:rPr lang="ko-KR" altLang="en-US" sz="2000" b="1" dirty="0">
                <a:latin typeface="+mj-ea"/>
                <a:ea typeface="+mj-ea"/>
              </a:rPr>
              <a:t> 시각화 코드 설명</a:t>
            </a:r>
          </a:p>
          <a:p>
            <a:pPr lvl="0">
              <a:defRPr/>
            </a:pPr>
            <a:endParaRPr lang="ko-KR" altLang="en-US" sz="3200" b="1" dirty="0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 sz="3200" b="1" dirty="0">
                <a:latin typeface="+mj-ea"/>
                <a:ea typeface="+mj-ea"/>
              </a:rPr>
              <a:t>3.3</a:t>
            </a:r>
            <a:r>
              <a:rPr lang="ko-KR" altLang="en-US" sz="3200" b="1" dirty="0">
                <a:latin typeface="+mj-ea"/>
                <a:ea typeface="+mj-ea"/>
              </a:rPr>
              <a:t> 시연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>
                <a:solidFill>
                  <a:srgbClr val="E9E6DD"/>
                </a:solidFill>
                <a:latin typeface="+mn-ea"/>
              </a:rPr>
              <a:t>3.1.1 </a:t>
            </a:r>
            <a:r>
              <a:rPr lang="ko-KR" altLang="en-US" sz="3600" b="1" i="1">
                <a:solidFill>
                  <a:srgbClr val="E9E6DD"/>
                </a:solidFill>
                <a:latin typeface="+mn-ea"/>
              </a:rPr>
              <a:t>모델</a:t>
            </a:r>
            <a:r>
              <a:rPr lang="en-US" altLang="ko-KR" sz="3600" b="1" i="1">
                <a:solidFill>
                  <a:srgbClr val="E9E6DD"/>
                </a:solidFill>
                <a:latin typeface="+mn-ea"/>
              </a:rPr>
              <a:t>&amp;</a:t>
            </a:r>
            <a:r>
              <a:rPr lang="ko-KR" altLang="en-US" sz="3600" b="1" i="1">
                <a:solidFill>
                  <a:srgbClr val="E9E6DD"/>
                </a:solidFill>
                <a:latin typeface="+mn-ea"/>
              </a:rPr>
              <a:t> 시각화 도구</a:t>
            </a:r>
          </a:p>
        </p:txBody>
      </p:sp>
      <p:sp>
        <p:nvSpPr>
          <p:cNvPr id="14" name="사각형: 둥근 모서리 5"/>
          <p:cNvSpPr/>
          <p:nvPr/>
        </p:nvSpPr>
        <p:spPr>
          <a:xfrm>
            <a:off x="859502" y="1228447"/>
            <a:ext cx="1659962" cy="48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>
                <a:solidFill>
                  <a:prstClr val="black">
                    <a:lumMod val="75000"/>
                    <a:lumOff val="25000"/>
                  </a:prstClr>
                </a:solidFill>
              </a:rPr>
              <a:t>개발 도구</a:t>
            </a:r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5885234" y="2133121"/>
            <a:ext cx="0" cy="425795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5"/>
          <p:cNvSpPr/>
          <p:nvPr/>
        </p:nvSpPr>
        <p:spPr>
          <a:xfrm>
            <a:off x="6054520" y="1310368"/>
            <a:ext cx="1659962" cy="48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>
                <a:solidFill>
                  <a:prstClr val="black">
                    <a:lumMod val="75000"/>
                    <a:lumOff val="25000"/>
                  </a:prstClr>
                </a:solidFill>
              </a:rPr>
              <a:t>협업 도구</a:t>
            </a:r>
          </a:p>
        </p:txBody>
      </p:sp>
      <p:pic>
        <p:nvPicPr>
          <p:cNvPr id="40" name="Picture 2" descr="파이썬 – 코딩 테크닉 – gritmind &amp;amp; NLP"/>
          <p:cNvPicPr>
            <a:picLocks noChangeAspect="1" noChangeArrowheads="1"/>
          </p:cNvPicPr>
          <p:nvPr/>
        </p:nvPicPr>
        <p:blipFill rotWithShape="1">
          <a:blip r:embed="rId3"/>
          <a:srcRect l="7450" t="7530" r="7770" b="18160"/>
          <a:stretch>
            <a:fillRect/>
          </a:stretch>
        </p:blipFill>
        <p:spPr>
          <a:xfrm>
            <a:off x="443703" y="2105186"/>
            <a:ext cx="3266768" cy="1038364"/>
          </a:xfrm>
          <a:prstGeom prst="rect">
            <a:avLst/>
          </a:prstGeom>
          <a:noFill/>
        </p:spPr>
      </p:pic>
      <p:pic>
        <p:nvPicPr>
          <p:cNvPr id="41" name="Picture 4" descr="Tensorflow, 로고 무료 아이콘 의 Vector Logo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00470" y="3233125"/>
            <a:ext cx="2665803" cy="133290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80588" y="5648947"/>
            <a:ext cx="3920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Python 3.8              Flask 2.0</a:t>
            </a:r>
          </a:p>
          <a:p>
            <a:pPr lvl="0">
              <a:defRPr/>
            </a:pPr>
            <a:r>
              <a:rPr lang="en-US" altLang="ko-KR" dirty="0"/>
              <a:t>TensorFlow 2.8         </a:t>
            </a:r>
            <a:r>
              <a:rPr lang="en-US" altLang="ko-KR" dirty="0" err="1"/>
              <a:t>Sklearn</a:t>
            </a:r>
            <a:r>
              <a:rPr lang="en-US" altLang="ko-KR"/>
              <a:t> 1.0</a:t>
            </a:r>
            <a:endParaRPr lang="en-US" altLang="ko-KR" dirty="0"/>
          </a:p>
        </p:txBody>
      </p:sp>
      <p:pic>
        <p:nvPicPr>
          <p:cNvPr id="42" name="Picture 6" descr="깃허브 사용하기(중급자편). Git을 사용해서 클라우드를 쓰듯이 소스들을 업로드해서 저장하고 다른… | by 신동규 | Medium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096000" y="2235284"/>
            <a:ext cx="2622350" cy="1193716"/>
          </a:xfrm>
          <a:prstGeom prst="rect">
            <a:avLst/>
          </a:prstGeom>
          <a:noFill/>
        </p:spPr>
      </p:pic>
      <p:pic>
        <p:nvPicPr>
          <p:cNvPr id="43" name="Picture 2" descr="Zoom Logo and Its History | LogoMyWay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259871" y="3693783"/>
            <a:ext cx="1985218" cy="799257"/>
          </a:xfrm>
          <a:prstGeom prst="rect">
            <a:avLst/>
          </a:prstGeom>
          <a:noFill/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096000" y="4952496"/>
            <a:ext cx="3266332" cy="900793"/>
          </a:xfrm>
          <a:prstGeom prst="rect">
            <a:avLst/>
          </a:prstGeom>
          <a:noFill/>
        </p:spPr>
      </p:pic>
      <p:pic>
        <p:nvPicPr>
          <p:cNvPr id="45" name="Picture 6" descr="Google colab-2] 구글 코랩 개발환경 설정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9174407" y="2235284"/>
            <a:ext cx="2700651" cy="1193716"/>
          </a:xfrm>
          <a:prstGeom prst="rect">
            <a:avLst/>
          </a:prstGeom>
          <a:noFill/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03994" y="4564421"/>
            <a:ext cx="1985624" cy="87511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250803" y="3429000"/>
            <a:ext cx="2293620" cy="1272540"/>
          </a:xfrm>
          <a:prstGeom prst="rect">
            <a:avLst/>
          </a:prstGeom>
        </p:spPr>
      </p:pic>
      <p:pic>
        <p:nvPicPr>
          <p:cNvPr id="3" name="그림 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2410EB4-36F4-49E4-B07A-9360745EB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443" y="2805754"/>
            <a:ext cx="2282917" cy="11078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rgbClr val="E9E6DD"/>
                </a:solidFill>
              </a:rPr>
              <a:t>3.1.2</a:t>
            </a:r>
            <a:r>
              <a:rPr lang="ko-KR" altLang="en-US" sz="3600" b="1" i="1" kern="0">
                <a:solidFill>
                  <a:srgbClr val="E9E6DD"/>
                </a:solidFill>
              </a:rPr>
              <a:t> 모델 설계 </a:t>
            </a:r>
            <a:r>
              <a:rPr lang="en-US" altLang="ko-KR" sz="3600" b="1" i="1" kern="0">
                <a:solidFill>
                  <a:srgbClr val="E9E6DD"/>
                </a:solidFill>
              </a:rPr>
              <a:t>-</a:t>
            </a:r>
            <a:r>
              <a:rPr lang="ko-KR" altLang="en-US" sz="3600" b="1" i="1" kern="0">
                <a:solidFill>
                  <a:srgbClr val="E9E6DD"/>
                </a:solidFill>
              </a:rPr>
              <a:t> 사용 알고리즘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89444" y="1444633"/>
            <a:ext cx="5327092" cy="626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050" b="1" i="0">
                <a:solidFill>
                  <a:srgbClr val="000000"/>
                </a:solidFill>
                <a:effectLst/>
                <a:latin typeface="Lucida Grande"/>
              </a:rPr>
              <a:t>Self-training with Noisy Student improves ImageNet classification</a:t>
            </a:r>
          </a:p>
          <a:p>
            <a:pPr algn="l">
              <a:defRPr/>
            </a:pPr>
            <a:r>
              <a:rPr lang="en-US" altLang="ko-KR" sz="1050" b="0" i="0" u="none" strike="noStrike">
                <a:solidFill>
                  <a:srgbClr val="000000"/>
                </a:solidFill>
                <a:effectLst/>
                <a:latin typeface="Lucida Grande"/>
                <a:hlinkClick r:id="rId3"/>
              </a:rPr>
              <a:t>Qizhe Xie</a:t>
            </a:r>
            <a:r>
              <a:rPr lang="en-US" altLang="ko-KR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altLang="ko-KR" sz="1050" b="0" i="0" u="none" strike="noStrike">
                <a:solidFill>
                  <a:srgbClr val="000000"/>
                </a:solidFill>
                <a:effectLst/>
                <a:latin typeface="Lucida Grande"/>
                <a:hlinkClick r:id="rId4"/>
              </a:rPr>
              <a:t>Minh-Thang Luong</a:t>
            </a:r>
            <a:r>
              <a:rPr lang="en-US" altLang="ko-KR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altLang="ko-KR" sz="1050" b="0" i="0" u="none" strike="noStrike">
                <a:solidFill>
                  <a:srgbClr val="000000"/>
                </a:solidFill>
                <a:effectLst/>
                <a:latin typeface="Lucida Grande"/>
                <a:hlinkClick r:id="rId5"/>
              </a:rPr>
              <a:t>Eduard Hovy</a:t>
            </a:r>
            <a:r>
              <a:rPr lang="en-US" altLang="ko-KR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altLang="ko-KR" sz="1050" b="0" i="0" u="none" strike="noStrike">
                <a:solidFill>
                  <a:srgbClr val="000000"/>
                </a:solidFill>
                <a:effectLst/>
                <a:latin typeface="Lucida Grande"/>
                <a:hlinkClick r:id="rId6"/>
              </a:rPr>
              <a:t>Quoc V. Le</a:t>
            </a:r>
            <a:endParaRPr lang="en-US" altLang="ko-KR" sz="1050" b="0" i="0" u="none" strike="noStrike">
              <a:solidFill>
                <a:srgbClr val="000000"/>
              </a:solidFill>
              <a:effectLst/>
              <a:latin typeface="Lucida Grande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050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651500" y="3819511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64944" y="5262472"/>
            <a:ext cx="2124909" cy="1030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해당 논문에 쓰인 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Noisy Student 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알고리즘은 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2020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년 기준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5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ImageNet</a:t>
            </a:r>
            <a:r>
              <a:rPr lang="ko-KR" altLang="en-US" sz="105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 </a:t>
            </a:r>
            <a:r>
              <a:rPr lang="en-US" altLang="ko-KR" sz="105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SOTA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(</a:t>
            </a:r>
            <a:r>
              <a:rPr lang="en-US" altLang="ko-KR" sz="1050" b="0" i="0">
                <a:solidFill>
                  <a:srgbClr val="202124"/>
                </a:solidFill>
                <a:effectLst/>
                <a:latin typeface="Apple SD Gothic Neo"/>
              </a:rPr>
              <a:t>State-of-the-art</a:t>
            </a:r>
            <a:r>
              <a:rPr lang="en-US" altLang="ko-KR" sz="1050" b="0" i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Apple SD Gothic Neo"/>
                <a:cs typeface="Aharoni"/>
              </a:rPr>
              <a:t>) 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latin typeface="Apple SD Gothic Neo"/>
                <a:cs typeface="Aharoni"/>
              </a:rPr>
              <a:t>달성</a:t>
            </a:r>
            <a:endParaRPr lang="en-US" altLang="ko-KR" sz="1050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sp>
        <p:nvSpPr>
          <p:cNvPr id="24" name="Freeform 11"/>
          <p:cNvSpPr>
            <a:spLocks noEditPoints="1"/>
          </p:cNvSpPr>
          <p:nvPr/>
        </p:nvSpPr>
        <p:spPr>
          <a:xfrm>
            <a:off x="5965894" y="3992238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92069" y="4298243"/>
            <a:ext cx="60785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74724" y="4079345"/>
            <a:ext cx="475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▶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46126" y="4082490"/>
            <a:ext cx="475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◀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64945" y="4009030"/>
            <a:ext cx="212490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Enjoy your stylish business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and campus life with BIZCAM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283987" y="4643660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121938" y="2130500"/>
            <a:ext cx="6048375" cy="2400300"/>
          </a:xfrm>
          <a:prstGeom prst="rect">
            <a:avLst/>
          </a:prstGeom>
        </p:spPr>
      </p:pic>
      <p:sp>
        <p:nvSpPr>
          <p:cNvPr id="4" name="화살표: 오른쪽 3"/>
          <p:cNvSpPr/>
          <p:nvPr/>
        </p:nvSpPr>
        <p:spPr>
          <a:xfrm>
            <a:off x="5076894" y="5399912"/>
            <a:ext cx="889000" cy="60112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296385" y="5080456"/>
            <a:ext cx="3536127" cy="1271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050" dirty="0">
                <a:latin typeface="+mn-ea"/>
              </a:rPr>
              <a:t>해당 근거에 따라 </a:t>
            </a:r>
            <a:r>
              <a:rPr lang="en-US" altLang="ko-KR" sz="1050" dirty="0">
                <a:latin typeface="+mn-ea"/>
              </a:rPr>
              <a:t>1</a:t>
            </a:r>
            <a:r>
              <a:rPr lang="ko-KR" altLang="en-US" sz="1050" dirty="0">
                <a:latin typeface="+mn-ea"/>
              </a:rPr>
              <a:t>팀은 본 프로젝트에서 </a:t>
            </a:r>
            <a:r>
              <a:rPr lang="en-US" altLang="ko-KR" sz="1050" dirty="0">
                <a:latin typeface="+mn-ea"/>
              </a:rPr>
              <a:t>Noisy Student</a:t>
            </a:r>
            <a:r>
              <a:rPr lang="ko-KR" altLang="en-US" sz="1050" dirty="0"/>
              <a:t> 알고리즘을 채택하여 사용</a:t>
            </a:r>
            <a:r>
              <a:rPr lang="en-US" altLang="ko-KR" sz="1050" dirty="0"/>
              <a:t>. </a:t>
            </a:r>
            <a:r>
              <a:rPr lang="ko-KR" altLang="en-US" sz="1050" dirty="0"/>
              <a:t>또한 얼굴형은 주관적인 영역이 크기 때문에 사람 </a:t>
            </a:r>
            <a:r>
              <a:rPr lang="en-US" altLang="ko-KR" sz="1050" dirty="0"/>
              <a:t>labeling</a:t>
            </a:r>
            <a:r>
              <a:rPr lang="ko-KR" altLang="en-US" sz="1050" dirty="0"/>
              <a:t>한 지도 학습과 과정과 컴퓨터가</a:t>
            </a:r>
            <a:r>
              <a:rPr lang="en-US" altLang="ko-KR" sz="1050" dirty="0"/>
              <a:t> </a:t>
            </a:r>
            <a:r>
              <a:rPr lang="ko-KR" altLang="en-US" sz="1050" dirty="0"/>
              <a:t>스스로 학습하는 </a:t>
            </a:r>
            <a:r>
              <a:rPr lang="en-US" altLang="ko-KR" sz="1050" dirty="0"/>
              <a:t>self-training</a:t>
            </a:r>
            <a:r>
              <a:rPr lang="ko-KR" altLang="en-US" sz="1050" dirty="0"/>
              <a:t>하는 과정을 거쳐 주관성 배제에 초점을 두었음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038255" y="5064842"/>
            <a:ext cx="8115490" cy="1379125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3.1.2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설계 </a:t>
            </a: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사용 알고리즘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89444" y="1444633"/>
            <a:ext cx="5327092" cy="626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1050" b="1" i="0">
                <a:solidFill>
                  <a:srgbClr val="000000"/>
                </a:solidFill>
                <a:effectLst/>
                <a:latin typeface="Lucida Grande"/>
              </a:rPr>
              <a:t>Self-training with Noisy Student improves ImageNet classification</a:t>
            </a:r>
          </a:p>
          <a:p>
            <a:pPr algn="l">
              <a:defRPr/>
            </a:pPr>
            <a:r>
              <a:rPr lang="en-US" altLang="ko-KR" sz="1050" b="0" i="0" u="none" strike="noStrike">
                <a:solidFill>
                  <a:srgbClr val="000000"/>
                </a:solidFill>
                <a:effectLst/>
                <a:latin typeface="Lucida Grande"/>
                <a:hlinkClick r:id="rId3"/>
              </a:rPr>
              <a:t>Qizhe Xie</a:t>
            </a:r>
            <a:r>
              <a:rPr lang="en-US" altLang="ko-KR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altLang="ko-KR" sz="1050" b="0" i="0" u="none" strike="noStrike">
                <a:solidFill>
                  <a:srgbClr val="000000"/>
                </a:solidFill>
                <a:effectLst/>
                <a:latin typeface="Lucida Grande"/>
                <a:hlinkClick r:id="rId4"/>
              </a:rPr>
              <a:t>Minh-Thang Luong</a:t>
            </a:r>
            <a:r>
              <a:rPr lang="en-US" altLang="ko-KR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altLang="ko-KR" sz="1050" b="0" i="0" u="none" strike="noStrike">
                <a:solidFill>
                  <a:srgbClr val="000000"/>
                </a:solidFill>
                <a:effectLst/>
                <a:latin typeface="Lucida Grande"/>
                <a:hlinkClick r:id="rId5"/>
              </a:rPr>
              <a:t>Eduard Hovy</a:t>
            </a:r>
            <a:r>
              <a:rPr lang="en-US" altLang="ko-KR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altLang="ko-KR" sz="1050" b="0" i="0" u="none" strike="noStrike">
                <a:solidFill>
                  <a:srgbClr val="000000"/>
                </a:solidFill>
                <a:effectLst/>
                <a:latin typeface="Lucida Grande"/>
                <a:hlinkClick r:id="rId6"/>
              </a:rPr>
              <a:t>Quoc V. Le</a:t>
            </a:r>
            <a:endParaRPr lang="en-US" altLang="ko-KR" sz="1050" b="0" i="0" u="none" strike="noStrike">
              <a:solidFill>
                <a:srgbClr val="000000"/>
              </a:solidFill>
              <a:effectLst/>
              <a:latin typeface="Lucida Grande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050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7462" y="5413367"/>
            <a:ext cx="1749070" cy="545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1. Labeled Dataset</a:t>
            </a:r>
            <a:r>
              <a:rPr lang="ko-KR" altLang="en-US" sz="105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으로 </a:t>
            </a:r>
            <a:r>
              <a:rPr lang="en-US" altLang="ko-KR" sz="105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Teacher Model </a:t>
            </a:r>
            <a:r>
              <a:rPr lang="ko-KR" altLang="en-US" sz="105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훈련</a:t>
            </a:r>
            <a:endParaRPr lang="en-US" altLang="ko-KR" sz="1050" b="1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화살표: 오른쪽 3"/>
          <p:cNvSpPr/>
          <p:nvPr/>
        </p:nvSpPr>
        <p:spPr>
          <a:xfrm>
            <a:off x="1573863" y="5434805"/>
            <a:ext cx="491460" cy="60112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87552" y="5360288"/>
            <a:ext cx="2297505" cy="788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050">
                <a:latin typeface="+mn-ea"/>
              </a:rPr>
              <a:t>2. Teacher</a:t>
            </a:r>
            <a:r>
              <a:rPr lang="ko-KR" altLang="en-US" sz="1050">
                <a:latin typeface="+mn-ea"/>
              </a:rPr>
              <a:t> </a:t>
            </a:r>
            <a:r>
              <a:rPr lang="en-US" altLang="ko-KR" sz="1050">
                <a:latin typeface="+mn-ea"/>
              </a:rPr>
              <a:t>Model</a:t>
            </a:r>
            <a:r>
              <a:rPr lang="ko-KR" altLang="en-US" sz="1050">
                <a:latin typeface="+mn-ea"/>
              </a:rPr>
              <a:t>에 </a:t>
            </a:r>
            <a:r>
              <a:rPr lang="en-US" altLang="ko-KR" sz="1050">
                <a:latin typeface="+mn-ea"/>
              </a:rPr>
              <a:t>Unlabeled Dataset</a:t>
            </a:r>
            <a:r>
              <a:rPr lang="ko-KR" altLang="en-US" sz="1050">
                <a:latin typeface="+mn-ea"/>
              </a:rPr>
              <a:t>을 투입하여 </a:t>
            </a:r>
            <a:r>
              <a:rPr lang="en-US" altLang="ko-KR" sz="1050">
                <a:latin typeface="+mn-ea"/>
              </a:rPr>
              <a:t>pseudo-label </a:t>
            </a:r>
            <a:r>
              <a:rPr lang="ko-KR" altLang="en-US" sz="1050">
                <a:latin typeface="+mn-ea"/>
              </a:rPr>
              <a:t>생성</a:t>
            </a:r>
            <a:endParaRPr lang="ko-KR" altLang="en-US" sz="105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027733" y="2101211"/>
            <a:ext cx="4591181" cy="2933700"/>
          </a:xfrm>
          <a:prstGeom prst="rect">
            <a:avLst/>
          </a:prstGeom>
          <a:noFill/>
        </p:spPr>
      </p:pic>
      <p:sp>
        <p:nvSpPr>
          <p:cNvPr id="29" name="화살표: 오른쪽 28"/>
          <p:cNvSpPr/>
          <p:nvPr/>
        </p:nvSpPr>
        <p:spPr>
          <a:xfrm>
            <a:off x="4361556" y="5413367"/>
            <a:ext cx="491460" cy="60112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871241" y="5204726"/>
            <a:ext cx="2489055" cy="1030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050">
                <a:latin typeface="+mn-ea"/>
              </a:rPr>
              <a:t>3. pseudo-labeled </a:t>
            </a:r>
            <a:r>
              <a:rPr lang="ko-KR" altLang="en-US" sz="1050">
                <a:latin typeface="+mn-ea"/>
              </a:rPr>
              <a:t>된 데이터셋과 기존 </a:t>
            </a:r>
            <a:r>
              <a:rPr lang="en-US" altLang="ko-KR" sz="1050">
                <a:latin typeface="+mn-ea"/>
              </a:rPr>
              <a:t>Teacher Model</a:t>
            </a:r>
            <a:r>
              <a:rPr lang="ko-KR" altLang="en-US" sz="1050">
                <a:latin typeface="+mn-ea"/>
              </a:rPr>
              <a:t> 훈련에 사용된 </a:t>
            </a:r>
            <a:r>
              <a:rPr lang="en-US" altLang="ko-KR" sz="1050">
                <a:latin typeface="+mn-ea"/>
              </a:rPr>
              <a:t>labeled-dataset</a:t>
            </a:r>
            <a:r>
              <a:rPr lang="ko-KR" altLang="en-US" sz="1050">
                <a:latin typeface="+mn-ea"/>
              </a:rPr>
              <a:t>을 합쳐 </a:t>
            </a:r>
            <a:r>
              <a:rPr lang="en-US" altLang="ko-KR" sz="1050">
                <a:latin typeface="+mn-ea"/>
              </a:rPr>
              <a:t>Student Model</a:t>
            </a:r>
            <a:r>
              <a:rPr lang="ko-KR" altLang="en-US" sz="1050">
                <a:latin typeface="+mn-ea"/>
              </a:rPr>
              <a:t> 훈련에 사용될 데이터셋 구축</a:t>
            </a:r>
            <a:endParaRPr lang="ko-KR" altLang="en-US" sz="1050"/>
          </a:p>
        </p:txBody>
      </p:sp>
      <p:sp>
        <p:nvSpPr>
          <p:cNvPr id="33" name="화살표: 오른쪽 32"/>
          <p:cNvSpPr/>
          <p:nvPr/>
        </p:nvSpPr>
        <p:spPr>
          <a:xfrm>
            <a:off x="7328566" y="5443640"/>
            <a:ext cx="491460" cy="60112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856240" y="5107714"/>
            <a:ext cx="2297505" cy="1272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050" dirty="0">
                <a:latin typeface="+mn-ea"/>
              </a:rPr>
              <a:t>4. </a:t>
            </a:r>
            <a:r>
              <a:rPr lang="ko-KR" altLang="en-US" sz="1050" dirty="0">
                <a:latin typeface="+mn-ea"/>
              </a:rPr>
              <a:t>구축된 데이터셋으로 </a:t>
            </a:r>
            <a:r>
              <a:rPr lang="en-US" altLang="ko-KR" sz="1050" dirty="0">
                <a:latin typeface="+mn-ea"/>
              </a:rPr>
              <a:t>Student Model </a:t>
            </a:r>
            <a:r>
              <a:rPr lang="ko-KR" altLang="en-US" sz="1050" dirty="0">
                <a:latin typeface="+mn-ea"/>
              </a:rPr>
              <a:t>훈련</a:t>
            </a:r>
            <a:r>
              <a:rPr lang="en-US" altLang="ko-KR" sz="1050" dirty="0">
                <a:latin typeface="+mn-ea"/>
              </a:rPr>
              <a:t>, </a:t>
            </a:r>
            <a:r>
              <a:rPr lang="ko-KR" altLang="en-US" sz="1050" dirty="0">
                <a:latin typeface="+mn-ea"/>
              </a:rPr>
              <a:t>훈련된 </a:t>
            </a:r>
            <a:r>
              <a:rPr lang="en-US" altLang="ko-KR" sz="1050" dirty="0">
                <a:latin typeface="+mn-ea"/>
              </a:rPr>
              <a:t>Student Model</a:t>
            </a:r>
            <a:r>
              <a:rPr lang="ko-KR" altLang="en-US" sz="1050" dirty="0">
                <a:latin typeface="+mn-ea"/>
              </a:rPr>
              <a:t>을 </a:t>
            </a:r>
            <a:r>
              <a:rPr lang="en-US" altLang="ko-KR" sz="1050" dirty="0">
                <a:latin typeface="+mn-ea"/>
              </a:rPr>
              <a:t>Teacher Model</a:t>
            </a:r>
            <a:r>
              <a:rPr lang="ko-KR" altLang="en-US" sz="1050" dirty="0">
                <a:latin typeface="+mn-ea"/>
              </a:rPr>
              <a:t>로 </a:t>
            </a:r>
            <a:r>
              <a:rPr lang="en-US" altLang="ko-KR" sz="1050" dirty="0">
                <a:latin typeface="+mn-ea"/>
              </a:rPr>
              <a:t>Unlabeled Dataset</a:t>
            </a:r>
            <a:r>
              <a:rPr lang="ko-KR" altLang="en-US" sz="1050" dirty="0">
                <a:latin typeface="+mn-ea"/>
              </a:rPr>
              <a:t>을 투입하여 </a:t>
            </a:r>
            <a:r>
              <a:rPr lang="en-US" altLang="ko-KR" sz="1050" dirty="0">
                <a:latin typeface="+mn-ea"/>
              </a:rPr>
              <a:t>pseudo-label </a:t>
            </a:r>
            <a:r>
              <a:rPr lang="ko-KR" altLang="en-US" sz="1050" dirty="0">
                <a:latin typeface="+mn-ea"/>
              </a:rPr>
              <a:t>생성</a:t>
            </a:r>
            <a:endParaRPr lang="en-US" altLang="ko-KR" sz="1050" dirty="0">
              <a:latin typeface="+mn-ea"/>
            </a:endParaRPr>
          </a:p>
        </p:txBody>
      </p:sp>
      <p:sp>
        <p:nvSpPr>
          <p:cNvPr id="35" name="화살표: 오른쪽 34"/>
          <p:cNvSpPr/>
          <p:nvPr/>
        </p:nvSpPr>
        <p:spPr>
          <a:xfrm>
            <a:off x="10101107" y="5453838"/>
            <a:ext cx="491460" cy="60112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0500392" y="5441002"/>
            <a:ext cx="1749070" cy="545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2 ~ 4</a:t>
            </a:r>
            <a:r>
              <a:rPr lang="ko-KR" altLang="en-US" sz="105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번 과정을 </a:t>
            </a:r>
            <a:r>
              <a:rPr lang="en-US" altLang="ko-KR" sz="105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n</a:t>
            </a:r>
            <a:r>
              <a:rPr lang="ko-KR" altLang="en-US" sz="105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회 반복하여 최종모델 생성</a:t>
            </a:r>
            <a:endParaRPr lang="en-US" altLang="ko-KR" sz="1050" b="1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cxnSp>
        <p:nvCxnSpPr>
          <p:cNvPr id="15" name="연결선: 꺾임 14"/>
          <p:cNvCxnSpPr>
            <a:stCxn id="34" idx="2"/>
            <a:endCxn id="5" idx="2"/>
          </p:cNvCxnSpPr>
          <p:nvPr/>
        </p:nvCxnSpPr>
        <p:spPr>
          <a:xfrm rot="5400000" flipH="1">
            <a:off x="6054562" y="3430260"/>
            <a:ext cx="232174" cy="5668688"/>
          </a:xfrm>
          <a:prstGeom prst="bentConnector3">
            <a:avLst>
              <a:gd name="adj1" fmla="val -984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98858" y="6375213"/>
            <a:ext cx="493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rgbClr val="0070C0"/>
                </a:solidFill>
              </a:rPr>
              <a:t>반복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64945" y="3653017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rgbClr val="E9E6DD"/>
                </a:solidFill>
              </a:rPr>
              <a:t>3.1.2</a:t>
            </a:r>
            <a:r>
              <a:rPr lang="ko-KR" altLang="en-US" sz="3600" b="1" i="1" kern="0">
                <a:solidFill>
                  <a:srgbClr val="E9E6DD"/>
                </a:solidFill>
              </a:rPr>
              <a:t> 모델 설계 </a:t>
            </a:r>
            <a:r>
              <a:rPr lang="en-US" altLang="ko-KR" sz="3600" b="1" i="1" kern="0">
                <a:solidFill>
                  <a:srgbClr val="E9E6DD"/>
                </a:solidFill>
              </a:rPr>
              <a:t>-</a:t>
            </a:r>
            <a:r>
              <a:rPr lang="ko-KR" altLang="en-US" sz="3600" b="1" i="1" kern="0">
                <a:solidFill>
                  <a:srgbClr val="E9E6DD"/>
                </a:solidFill>
              </a:rPr>
              <a:t> 적용 방안 및 순서도</a:t>
            </a:r>
          </a:p>
        </p:txBody>
      </p:sp>
      <p:sp>
        <p:nvSpPr>
          <p:cNvPr id="13" name="사각형: 둥근 모서리 4"/>
          <p:cNvSpPr/>
          <p:nvPr/>
        </p:nvSpPr>
        <p:spPr>
          <a:xfrm>
            <a:off x="3820321" y="1443005"/>
            <a:ext cx="1514475" cy="447674"/>
          </a:xfrm>
          <a:prstGeom prst="roundRect">
            <a:avLst>
              <a:gd name="adj" fmla="val 50000"/>
            </a:avLst>
          </a:prstGeom>
          <a:solidFill>
            <a:srgbClr val="AC8A68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prstClr val="white"/>
                </a:solidFill>
              </a:rPr>
              <a:t>데이터셋 구축</a:t>
            </a:r>
          </a:p>
        </p:txBody>
      </p:sp>
      <p:sp>
        <p:nvSpPr>
          <p:cNvPr id="14" name="사각형: 둥근 모서리 5"/>
          <p:cNvSpPr/>
          <p:nvPr/>
        </p:nvSpPr>
        <p:spPr>
          <a:xfrm>
            <a:off x="7621975" y="1443005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모델 훈련</a:t>
            </a:r>
          </a:p>
        </p:txBody>
      </p:sp>
      <p:sp>
        <p:nvSpPr>
          <p:cNvPr id="15" name="타원 14"/>
          <p:cNvSpPr/>
          <p:nvPr/>
        </p:nvSpPr>
        <p:spPr>
          <a:xfrm>
            <a:off x="2264944" y="2257249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44093" y="2250862"/>
            <a:ext cx="2786754" cy="1272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1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팀 팀원들이 얼굴형에 따라서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[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각진 형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둥근 형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역삼각형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긴 형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계란형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]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을 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class label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로 하는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1500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개의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 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데이터셋 구축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z="1050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sp>
        <p:nvSpPr>
          <p:cNvPr id="17" name="Freeform 11"/>
          <p:cNvSpPr>
            <a:spLocks noEditPoints="1"/>
          </p:cNvSpPr>
          <p:nvPr/>
        </p:nvSpPr>
        <p:spPr>
          <a:xfrm>
            <a:off x="2606284" y="2443695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50982" y="2759858"/>
            <a:ext cx="60785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35048" y="2226024"/>
            <a:ext cx="2311577" cy="1030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EfficientNet-B7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을 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base model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로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ImageNet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의 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weight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를 바탕으로 구축된 얼굴형 데이터셋을 학습하여 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Transfer learning 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모델 생성 </a:t>
            </a:r>
            <a:endParaRPr lang="en-US" altLang="ko-KR" sz="1050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292988" y="3862704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Freeform 11"/>
          <p:cNvSpPr>
            <a:spLocks noEditPoints="1"/>
          </p:cNvSpPr>
          <p:nvPr/>
        </p:nvSpPr>
        <p:spPr>
          <a:xfrm>
            <a:off x="2637495" y="4034298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450982" y="4339424"/>
            <a:ext cx="607860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57941" y="2468662"/>
            <a:ext cx="475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▶</a:t>
            </a:r>
          </a:p>
        </p:txBody>
      </p:sp>
      <p:sp>
        <p:nvSpPr>
          <p:cNvPr id="29" name="타원 28"/>
          <p:cNvSpPr/>
          <p:nvPr/>
        </p:nvSpPr>
        <p:spPr>
          <a:xfrm>
            <a:off x="2355878" y="5454735"/>
            <a:ext cx="889000" cy="889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AC8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5405" y="5241660"/>
            <a:ext cx="2827617" cy="1030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최종 모델을 웹사이트에 배포하여 사용자의 얼굴 사진을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[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각진 형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둥근 형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역삼각형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긴 형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계란형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] 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중 하나로 예측</a:t>
            </a:r>
            <a:endParaRPr lang="en-US" altLang="ko-KR" sz="1050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sp>
        <p:nvSpPr>
          <p:cNvPr id="31" name="Freeform 11"/>
          <p:cNvSpPr>
            <a:spLocks noEditPoints="1"/>
          </p:cNvSpPr>
          <p:nvPr/>
        </p:nvSpPr>
        <p:spPr>
          <a:xfrm>
            <a:off x="2651750" y="5624718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AC8A68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520027" y="5968782"/>
            <a:ext cx="607860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srgbClr val="AC8A68"/>
                </a:solidFill>
              </a:rPr>
              <a:t>Step. 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63150" y="5586040"/>
            <a:ext cx="475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▶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5407" y="5526799"/>
            <a:ext cx="2124909" cy="545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2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를 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3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회 반복하여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최종 모델 생성</a:t>
            </a:r>
            <a:endParaRPr lang="en-US" altLang="ko-KR" sz="1050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264945" y="3512753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292988" y="5022101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244878" y="3700215"/>
            <a:ext cx="2885969" cy="1272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Transfer learning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된 모델을 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Teacher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모델로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Unlabeled-dataset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인 </a:t>
            </a:r>
            <a:r>
              <a:rPr lang="en-US" altLang="ko-KR" sz="1050" b="0" i="0">
                <a:solidFill>
                  <a:srgbClr val="212121"/>
                </a:solidFill>
                <a:effectLst/>
                <a:latin typeface="Roboto"/>
              </a:rPr>
              <a:t>LFW-5590</a:t>
            </a:r>
            <a:r>
              <a:rPr lang="ko-KR" altLang="en-US" sz="1050" b="0" i="0">
                <a:solidFill>
                  <a:srgbClr val="212121"/>
                </a:solidFill>
                <a:effectLst/>
                <a:latin typeface="Roboto"/>
              </a:rPr>
              <a:t>의 </a:t>
            </a:r>
            <a:r>
              <a:rPr lang="en-US" altLang="ko-KR" sz="1050" b="0" i="0">
                <a:solidFill>
                  <a:srgbClr val="212121"/>
                </a:solidFill>
                <a:effectLst/>
                <a:latin typeface="Roboto"/>
              </a:rPr>
              <a:t>5590</a:t>
            </a:r>
            <a:r>
              <a:rPr lang="ko-KR" altLang="en-US" sz="1050" b="0" i="0">
                <a:solidFill>
                  <a:srgbClr val="212121"/>
                </a:solidFill>
                <a:effectLst/>
                <a:latin typeface="Roboto"/>
              </a:rPr>
              <a:t>개의 얼굴 데이터를 투입하여 </a:t>
            </a:r>
            <a:r>
              <a:rPr lang="en-US" altLang="ko-KR" sz="1050" b="0" i="0">
                <a:solidFill>
                  <a:srgbClr val="212121"/>
                </a:solidFill>
                <a:effectLst/>
                <a:latin typeface="Roboto"/>
              </a:rPr>
              <a:t>pseudo label</a:t>
            </a:r>
            <a:r>
              <a:rPr lang="ko-KR" altLang="en-US" sz="1050" b="0" i="0">
                <a:solidFill>
                  <a:srgbClr val="212121"/>
                </a:solidFill>
                <a:effectLst/>
                <a:latin typeface="Roboto"/>
              </a:rPr>
              <a:t>생성</a:t>
            </a:r>
            <a:r>
              <a:rPr lang="en-US" altLang="ko-KR" sz="1050" b="0" i="0">
                <a:solidFill>
                  <a:srgbClr val="212121"/>
                </a:solidFill>
                <a:effectLst/>
                <a:latin typeface="Roboto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srgbClr val="212121"/>
                </a:solidFill>
                <a:latin typeface="Roboto"/>
                <a:cs typeface="Aharoni"/>
              </a:rPr>
              <a:t>Pseudo label</a:t>
            </a:r>
            <a:r>
              <a:rPr lang="ko-KR" altLang="en-US" sz="1050">
                <a:solidFill>
                  <a:srgbClr val="212121"/>
                </a:solidFill>
                <a:latin typeface="Roboto"/>
                <a:cs typeface="Aharoni"/>
              </a:rPr>
              <a:t>과 기존의 </a:t>
            </a:r>
            <a:r>
              <a:rPr lang="en-US" altLang="ko-KR" sz="1050">
                <a:solidFill>
                  <a:srgbClr val="212121"/>
                </a:solidFill>
                <a:latin typeface="Roboto"/>
                <a:cs typeface="Aharoni"/>
              </a:rPr>
              <a:t>labeled</a:t>
            </a:r>
            <a:r>
              <a:rPr lang="ko-KR" altLang="en-US" sz="1050">
                <a:solidFill>
                  <a:srgbClr val="212121"/>
                </a:solidFill>
                <a:latin typeface="Roboto"/>
                <a:cs typeface="Aharoni"/>
              </a:rPr>
              <a:t>된 학습 데이터를 합쳐서 새로운 훈련 데이터셋 생성</a:t>
            </a:r>
            <a:endParaRPr lang="en-US" altLang="ko-KR" sz="1050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207770" y="4133655"/>
            <a:ext cx="475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▶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49730" y="3813704"/>
            <a:ext cx="2658969" cy="1030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새로운 훈련 데이터셋을 통해 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Student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모델로 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EfficientNet-B7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으로 하여 모델 학습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 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학습된 모델을 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Teacher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모델로 하여 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Pseudo-label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생성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앞선 과정 반복</a:t>
            </a:r>
            <a:endParaRPr lang="en-US" altLang="ko-KR" sz="1050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rgbClr val="E9E6DD"/>
                </a:solidFill>
              </a:rPr>
              <a:t>3.1.3</a:t>
            </a:r>
            <a:r>
              <a:rPr lang="ko-KR" altLang="en-US" sz="3600" b="1" i="1" kern="0">
                <a:solidFill>
                  <a:srgbClr val="E9E6DD"/>
                </a:solidFill>
              </a:rPr>
              <a:t> 모델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64943" y="5427548"/>
            <a:ext cx="7567569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팀원 각각이 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Roboto"/>
              </a:rPr>
              <a:t>SCUT-FBP5500_v2.1</a:t>
            </a:r>
            <a:r>
              <a:rPr lang="ko-KR" altLang="en-US" sz="1200" b="0" i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Roboto"/>
                <a:cs typeface="Aharoni"/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데이터셋에서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[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각진 형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둥근 형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역삼각형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긴 형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계란형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]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중 하나를 맡아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labeling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하여 각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class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당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300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개씩 분류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283987" y="4643660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52922" y="1170425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>
          <a:xfrm>
            <a:off x="794262" y="1356871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8960" y="1673034"/>
            <a:ext cx="60785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74701" y="1194800"/>
            <a:ext cx="2862598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1-1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Labeled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된 훈련 데이터셋 구축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88776" y="2166317"/>
            <a:ext cx="4206224" cy="24988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49731" y="2141156"/>
            <a:ext cx="3053493" cy="2441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3.1.3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06730" y="5220514"/>
            <a:ext cx="7567569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Tensorflow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datasets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 모듈을 활용하여 데이터셋 파이프라인 생성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가로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세로 크기가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224,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배치 사이즈가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32,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Train : Validation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비율이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8 : 2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인 훈련용 데이터셋 생성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283987" y="4643660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52922" y="1170425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>
          <a:xfrm>
            <a:off x="794262" y="1356871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8960" y="1673034"/>
            <a:ext cx="60785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74701" y="1194800"/>
            <a:ext cx="2862598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1-1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Import Dataset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89444" y="2228379"/>
            <a:ext cx="4726364" cy="24012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47408" y="2109559"/>
            <a:ext cx="2651734" cy="25200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3.1.3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64943" y="5427548"/>
            <a:ext cx="7662112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Tensorflow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Autotune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api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를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 사용하여 훈련이 쉽게 데이터셋을 가공하여 준다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이때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base model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인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EfficientNet-B7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은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1/255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층을 포함하고 있기 때문에 데이터셋 정규화는 진행하지 않는다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283987" y="4643660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52922" y="1170425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>
          <a:xfrm>
            <a:off x="794262" y="1356871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8960" y="1673034"/>
            <a:ext cx="60785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74701" y="1194800"/>
            <a:ext cx="2862598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1-1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Data Preprocessing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74265" y="2111870"/>
            <a:ext cx="6303883" cy="2576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3.1.3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27193" y="5256668"/>
            <a:ext cx="7567569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EfficientNet-B7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base model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ImageNet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Weight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로 설정하고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마지막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layer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에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데이터셋의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class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수에 맞게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units = 5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인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Softmax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층을 추가하여 분류기능을 활성화 해준다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Including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top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옵션 또한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False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로 하여 상위층에 우리 팀의 데이터셋이 훈련 될 수 있도록 설정한다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283987" y="4643660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52922" y="1170425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>
          <a:xfrm>
            <a:off x="794262" y="1356871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8960" y="1673034"/>
            <a:ext cx="60785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42025" y="1174378"/>
            <a:ext cx="3977850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1-2</a:t>
            </a:r>
          </a:p>
          <a:p>
            <a:pPr algn="l">
              <a:lnSpc>
                <a:spcPct val="150000"/>
              </a:lnSpc>
              <a:defRPr/>
            </a:pPr>
            <a:r>
              <a:rPr lang="en-US" altLang="ko-KR" sz="1400" b="1" i="0">
                <a:solidFill>
                  <a:srgbClr val="212121"/>
                </a:solidFill>
                <a:effectLst/>
                <a:latin typeface="Roboto"/>
              </a:rPr>
              <a:t>Create Teacher Model Using Transfer Learning</a:t>
            </a:r>
            <a:endParaRPr lang="en-US" altLang="ko-KR" sz="1400" b="0" i="0">
              <a:solidFill>
                <a:srgbClr val="212121"/>
              </a:solidFill>
              <a:effectLst/>
              <a:latin typeface="Roboto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00168" y="2088581"/>
            <a:ext cx="5283713" cy="25706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83881" y="2109217"/>
            <a:ext cx="4178846" cy="24744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3.1.3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27193" y="5171495"/>
            <a:ext cx="7567569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b="0" i="0" dirty="0" err="1">
                <a:solidFill>
                  <a:srgbClr val="212121"/>
                </a:solidFill>
                <a:effectLst/>
                <a:latin typeface="Courier New"/>
              </a:rPr>
              <a:t>sparse_categorical_accuracy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/>
              </a:rPr>
              <a:t> metrics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Courier New"/>
              </a:rPr>
              <a:t>를 사용하여 분류모델의 정확도에 맞게 컴파일 해주고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Early callback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함수를 사용하여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Overfiting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을 방지한다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이때 학습이 완료 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Transfer learning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모델은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79%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의 정확도를 갖는다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해당 모델을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Step2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Teacher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모델로 사용한다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283987" y="4643660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52922" y="1170425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>
          <a:xfrm>
            <a:off x="794262" y="1356871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8960" y="1673034"/>
            <a:ext cx="60785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107075" y="1148675"/>
            <a:ext cx="3977850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1-2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 i="0">
                <a:solidFill>
                  <a:srgbClr val="212121"/>
                </a:solidFill>
                <a:effectLst/>
                <a:latin typeface="Roboto"/>
              </a:rPr>
              <a:t>Model Fitting</a:t>
            </a:r>
            <a:endParaRPr lang="en-US" altLang="ko-KR" sz="1400" b="1" i="0">
              <a:solidFill>
                <a:srgbClr val="212121"/>
              </a:solidFill>
              <a:latin typeface="Roboto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4262" y="2183877"/>
            <a:ext cx="5924137" cy="2456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18399" y="2275647"/>
            <a:ext cx="5002649" cy="2135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339248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32136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32491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3392488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ctr"/>
          <a:lstStyle/>
          <a:p>
            <a:pPr algn="ctr">
              <a:defRPr/>
            </a:pPr>
            <a:endParaRPr lang="en-US" altLang="ko-KR" sz="4000" b="1" i="0" dirty="0">
              <a:solidFill>
                <a:schemeClr val="bg1"/>
              </a:solidFill>
              <a:effectLst/>
              <a:latin typeface="Roboto"/>
            </a:endParaRPr>
          </a:p>
          <a:p>
            <a:pPr algn="ctr">
              <a:defRPr/>
            </a:pPr>
            <a:endParaRPr lang="en-US" altLang="ko-KR" sz="4000" b="1" dirty="0">
              <a:solidFill>
                <a:schemeClr val="bg1"/>
              </a:solidFill>
              <a:latin typeface="Roboto"/>
            </a:endParaRPr>
          </a:p>
          <a:p>
            <a:pPr algn="ctr">
              <a:defRPr/>
            </a:pPr>
            <a:r>
              <a:rPr lang="en-US" altLang="ko-KR" sz="2800" b="1" i="0" dirty="0">
                <a:solidFill>
                  <a:schemeClr val="bg1"/>
                </a:solidFill>
                <a:effectLst/>
                <a:latin typeface="Roboto"/>
              </a:rPr>
              <a:t>Face Shape Classification Model Using </a:t>
            </a:r>
          </a:p>
          <a:p>
            <a:pPr algn="ctr">
              <a:defRPr/>
            </a:pPr>
            <a:r>
              <a:rPr lang="en-US" altLang="ko-KR" sz="2800" b="1" i="0" dirty="0">
                <a:solidFill>
                  <a:schemeClr val="bg1"/>
                </a:solidFill>
                <a:effectLst/>
                <a:latin typeface="Roboto"/>
              </a:rPr>
              <a:t>Semi-Supervised Networks &amp; </a:t>
            </a:r>
          </a:p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Roboto"/>
              </a:rPr>
              <a:t>B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Roboto"/>
              </a:rPr>
              <a:t>uilding and Deploying </a:t>
            </a:r>
          </a:p>
          <a:p>
            <a:pPr algn="ctr">
              <a:defRPr/>
            </a:pPr>
            <a:r>
              <a:rPr lang="en-US" altLang="ko-KR" sz="2800" b="1" i="0" dirty="0">
                <a:solidFill>
                  <a:schemeClr val="bg1"/>
                </a:solidFill>
                <a:effectLst/>
                <a:latin typeface="Roboto"/>
              </a:rPr>
              <a:t>Web with Flask</a:t>
            </a:r>
          </a:p>
          <a:p>
            <a:pPr algn="ctr">
              <a:defRPr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Roboto"/>
              </a:rPr>
              <a:t>프로젝트 기간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Roboto"/>
              </a:rPr>
              <a:t>: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Roboto"/>
              </a:rPr>
              <a:t> 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Roboto"/>
              </a:rPr>
              <a:t>2022.02.21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Roboto"/>
              </a:rPr>
              <a:t> 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Roboto"/>
              </a:rPr>
              <a:t>~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Roboto"/>
              </a:rPr>
              <a:t> 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Roboto"/>
              </a:rPr>
              <a:t>2022.03.24</a:t>
            </a:r>
          </a:p>
          <a:p>
            <a:pPr algn="ctr">
              <a:defRPr/>
            </a:pPr>
            <a:endParaRPr lang="en-US" altLang="ko-KR" sz="2000" b="1" i="0" dirty="0">
              <a:solidFill>
                <a:schemeClr val="bg1"/>
              </a:solidFill>
              <a:effectLst/>
              <a:latin typeface="Robot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4706" y="4684530"/>
            <a:ext cx="2985247" cy="390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661" y="3644081"/>
            <a:ext cx="5059517" cy="2754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/>
              <a:t>Work Team &amp; Member</a:t>
            </a:r>
          </a:p>
          <a:p>
            <a:pPr>
              <a:defRPr/>
            </a:pPr>
            <a:r>
              <a:rPr lang="en-US" altLang="ko-KR" sz="1500"/>
              <a:t>Team 1 </a:t>
            </a:r>
            <a:r>
              <a:rPr lang="ko-KR" altLang="en-US" sz="1500"/>
              <a:t>일기예보</a:t>
            </a:r>
          </a:p>
          <a:p>
            <a:pPr>
              <a:defRPr/>
            </a:pPr>
            <a:r>
              <a:rPr lang="ko-KR" altLang="en-US" sz="1500"/>
              <a:t>팀장</a:t>
            </a:r>
            <a:r>
              <a:rPr lang="en-US" altLang="ko-KR" sz="1500"/>
              <a:t>: </a:t>
            </a:r>
            <a:r>
              <a:rPr lang="ko-KR" altLang="en-US" sz="1500"/>
              <a:t>박영범</a:t>
            </a:r>
          </a:p>
          <a:p>
            <a:pPr>
              <a:defRPr/>
            </a:pPr>
            <a:r>
              <a:rPr lang="ko-KR" altLang="en-US" sz="1500"/>
              <a:t>팀원</a:t>
            </a:r>
            <a:r>
              <a:rPr lang="en-US" altLang="ko-KR" sz="1500"/>
              <a:t>:</a:t>
            </a:r>
            <a:r>
              <a:rPr lang="ko-KR" altLang="en-US" sz="1500"/>
              <a:t> 김호준</a:t>
            </a:r>
            <a:r>
              <a:rPr lang="en-US" altLang="ko-KR" sz="1500"/>
              <a:t>,</a:t>
            </a:r>
            <a:r>
              <a:rPr lang="ko-KR" altLang="en-US" sz="1500"/>
              <a:t> 권승현</a:t>
            </a:r>
            <a:r>
              <a:rPr lang="en-US" altLang="ko-KR" sz="1500"/>
              <a:t>,</a:t>
            </a:r>
            <a:r>
              <a:rPr lang="ko-KR" altLang="en-US" sz="1500"/>
              <a:t> 김예진</a:t>
            </a:r>
            <a:r>
              <a:rPr lang="en-US" altLang="ko-KR" sz="1500"/>
              <a:t>,</a:t>
            </a:r>
            <a:r>
              <a:rPr lang="ko-KR" altLang="en-US" sz="1500"/>
              <a:t> 최상준</a:t>
            </a:r>
          </a:p>
          <a:p>
            <a:pPr>
              <a:defRPr/>
            </a:pPr>
            <a:endParaRPr lang="ko-KR" altLang="en-US" sz="1500"/>
          </a:p>
          <a:p>
            <a:pPr>
              <a:defRPr/>
            </a:pPr>
            <a:r>
              <a:rPr lang="en-US" altLang="ko-KR" sz="2000" b="1"/>
              <a:t>Work schedule</a:t>
            </a:r>
          </a:p>
          <a:p>
            <a:pPr>
              <a:defRPr/>
            </a:pPr>
            <a:r>
              <a:rPr lang="en-US" altLang="ko-KR" sz="1500" b="0"/>
              <a:t>02.21~02.27:</a:t>
            </a:r>
            <a:r>
              <a:rPr lang="ko-KR" altLang="en-US" sz="1500" b="0"/>
              <a:t> 얼굴 정면 데이터 수집</a:t>
            </a:r>
            <a:r>
              <a:rPr lang="en-US" altLang="ko-KR" sz="1500" b="0"/>
              <a:t>,</a:t>
            </a:r>
            <a:r>
              <a:rPr lang="ko-KR" altLang="en-US" sz="1500" b="0"/>
              <a:t> 라벨링</a:t>
            </a:r>
            <a:r>
              <a:rPr lang="en-US" altLang="ko-KR" sz="1500" b="0"/>
              <a:t>(</a:t>
            </a:r>
            <a:r>
              <a:rPr lang="ko-KR" altLang="en-US" sz="1500" b="0"/>
              <a:t>전처리</a:t>
            </a:r>
            <a:r>
              <a:rPr lang="en-US" altLang="ko-KR" sz="1500" b="0"/>
              <a:t>)</a:t>
            </a:r>
          </a:p>
          <a:p>
            <a:pPr>
              <a:defRPr/>
            </a:pPr>
            <a:r>
              <a:rPr lang="en-US" altLang="ko-KR" sz="1500" b="0"/>
              <a:t>02.28~03.06:</a:t>
            </a:r>
            <a:r>
              <a:rPr lang="ko-KR" altLang="en-US" sz="1500" b="0"/>
              <a:t> 다중 분류 모델 구축</a:t>
            </a:r>
          </a:p>
          <a:p>
            <a:pPr>
              <a:defRPr/>
            </a:pPr>
            <a:r>
              <a:rPr lang="en-US" altLang="ko-KR" sz="1500" b="0"/>
              <a:t>03.07~03.13:</a:t>
            </a:r>
            <a:r>
              <a:rPr lang="ko-KR" altLang="en-US" sz="1500" b="0"/>
              <a:t> 웹 페이지 개설</a:t>
            </a:r>
          </a:p>
          <a:p>
            <a:pPr>
              <a:defRPr/>
            </a:pPr>
            <a:r>
              <a:rPr lang="en-US" altLang="ko-KR" sz="1500" b="0"/>
              <a:t>03.14~03.18:</a:t>
            </a:r>
            <a:r>
              <a:rPr lang="ko-KR" altLang="en-US" sz="1500" b="0"/>
              <a:t> 오류 수정</a:t>
            </a:r>
            <a:r>
              <a:rPr lang="en-US" altLang="ko-KR" sz="1500" b="0"/>
              <a:t>,</a:t>
            </a:r>
            <a:r>
              <a:rPr lang="ko-KR" altLang="en-US" sz="1500" b="0"/>
              <a:t> 발표 자료 제작</a:t>
            </a:r>
          </a:p>
          <a:p>
            <a:pPr>
              <a:defRPr/>
            </a:pPr>
            <a:r>
              <a:rPr lang="en-US" altLang="ko-KR" sz="1500" b="0"/>
              <a:t>03.21~03.23:</a:t>
            </a:r>
            <a:r>
              <a:rPr lang="ko-KR" altLang="en-US" sz="1500" b="0"/>
              <a:t> 추가 작업 기간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897827" y="3392488"/>
            <a:ext cx="74956" cy="3465512"/>
          </a:xfrm>
          <a:prstGeom prst="rect">
            <a:avLst/>
          </a:prstGeom>
          <a:blipFill rotWithShape="1">
            <a:blip r:embed="rId3">
              <a:alphaModFix amt="32000"/>
            </a:blip>
            <a:tile tx="0" ty="0" sx="100000" sy="100000" flip="none" algn="tl"/>
          </a:blip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753736" y="3599834"/>
            <a:ext cx="4957098" cy="641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CNN</a:t>
            </a:r>
            <a:r>
              <a:rPr lang="ko-KR" altLang="en-US" b="1"/>
              <a:t>을 활용한 얼굴형 분류 모델과 </a:t>
            </a:r>
          </a:p>
          <a:p>
            <a:pPr>
              <a:defRPr/>
            </a:pPr>
            <a:r>
              <a:rPr lang="ko-KR" altLang="en-US" b="1"/>
              <a:t>얼굴형에 어울리는 안경 추천 웹 서비스 개발</a:t>
            </a:r>
          </a:p>
        </p:txBody>
      </p:sp>
      <p:graphicFrame>
        <p:nvGraphicFramePr>
          <p:cNvPr id="15" name="차트 14"/>
          <p:cNvGraphicFramePr/>
          <p:nvPr/>
        </p:nvGraphicFramePr>
        <p:xfrm>
          <a:off x="6555657" y="4586749"/>
          <a:ext cx="5082459" cy="2271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3.1.3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27193" y="5256668"/>
            <a:ext cx="7567569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52922" y="1170425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>
          <a:xfrm>
            <a:off x="794262" y="1356871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8960" y="1673034"/>
            <a:ext cx="607860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42024" y="1174378"/>
            <a:ext cx="4019795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2-0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 i="0">
                <a:solidFill>
                  <a:srgbClr val="212121"/>
                </a:solidFill>
                <a:effectLst/>
                <a:latin typeface="Roboto"/>
              </a:rPr>
              <a:t> Preprocessing self-tuning dataset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60083" y="2157971"/>
            <a:ext cx="3644290" cy="30301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8701" y="5256668"/>
            <a:ext cx="6266576" cy="1465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Tensorflow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의 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datasets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 모듈을 활용하여 데이터셋 파이프라인 생성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가로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세로 크기가 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224, </a:t>
            </a:r>
            <a:r>
              <a:rPr lang="ko-KR" altLang="en-US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배치 사이즈가 </a:t>
            </a:r>
            <a:r>
              <a:rPr lang="en-US" altLang="ko-KR" sz="105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32,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50" b="0">
                <a:effectLst/>
                <a:latin typeface="Courier New"/>
              </a:rPr>
              <a:t>lfw_5590 </a:t>
            </a:r>
            <a:r>
              <a:rPr lang="ko-KR" altLang="en-US" sz="1050">
                <a:latin typeface="Courier New"/>
              </a:rPr>
              <a:t>기반 </a:t>
            </a:r>
            <a:r>
              <a:rPr lang="en-US" altLang="ko-KR" sz="1050">
                <a:latin typeface="Courier New"/>
              </a:rPr>
              <a:t>unlabeled dataset</a:t>
            </a:r>
            <a:r>
              <a:rPr lang="ko-KR" altLang="en-US" sz="1050">
                <a:latin typeface="Courier New"/>
              </a:rPr>
              <a:t>을 생성한다</a:t>
            </a:r>
            <a:r>
              <a:rPr lang="en-US" altLang="ko-KR" sz="1050">
                <a:latin typeface="Courier New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050" b="0">
                <a:effectLst/>
                <a:latin typeface="Courier New"/>
              </a:rPr>
              <a:t>이때 생성된 데이터셋을 </a:t>
            </a:r>
            <a:r>
              <a:rPr lang="en-US" altLang="ko-KR" sz="1050" b="0">
                <a:effectLst/>
                <a:latin typeface="Courier New"/>
              </a:rPr>
              <a:t>Teacher</a:t>
            </a:r>
            <a:r>
              <a:rPr lang="ko-KR" altLang="en-US" sz="1050" b="0">
                <a:effectLst/>
                <a:latin typeface="Courier New"/>
              </a:rPr>
              <a:t>모델에 투입되어 </a:t>
            </a:r>
            <a:r>
              <a:rPr lang="en-US" altLang="ko-KR" sz="1050" b="0">
                <a:effectLst/>
                <a:latin typeface="Courier New"/>
              </a:rPr>
              <a:t>Pseudo-labeled dataset</a:t>
            </a:r>
            <a:r>
              <a:rPr lang="ko-KR" altLang="en-US" sz="1050" b="0">
                <a:effectLst/>
                <a:latin typeface="Courier New"/>
              </a:rPr>
              <a:t>을 구축한다</a:t>
            </a:r>
            <a:r>
              <a:rPr lang="en-US" altLang="ko-KR" sz="1050" b="0">
                <a:effectLst/>
                <a:latin typeface="Courier New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z="1050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  <a:p>
            <a:pPr lvl="0">
              <a:defRPr/>
            </a:pPr>
            <a:endParaRPr lang="ko-KR" altLang="en-US" sz="105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37731" y="3418057"/>
            <a:ext cx="4448175" cy="46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3.1.3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27193" y="5256668"/>
            <a:ext cx="7567569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해당 논문에 사용된 방법에 따라 컴퓨터에 의한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self-training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과정에서 확증편향이 발생 할 수 있기 때문에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노이즈를 추가한다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노이즈 추가 방법은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Teacher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모델 학습에는 노이즈를 추가하지 않고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Self-Tuning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에 사용될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pseudo_dataset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에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data augmentation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기법을 적용하고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Student model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에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Dropout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을 추가하여 노이즈를 생성한다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283987" y="4643660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52922" y="1170425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>
          <a:xfrm>
            <a:off x="794262" y="1356871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8960" y="1673034"/>
            <a:ext cx="607860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42025" y="1174378"/>
            <a:ext cx="3977850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2-1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srgbClr val="212121"/>
                </a:solidFill>
                <a:latin typeface="Roboto"/>
              </a:rPr>
              <a:t>Make Noise</a:t>
            </a:r>
            <a:endParaRPr lang="en-US" altLang="ko-KR" sz="1400" b="1" i="0">
              <a:solidFill>
                <a:srgbClr val="212121"/>
              </a:solidFill>
              <a:effectLst/>
              <a:latin typeface="Roboto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825" y="2381250"/>
            <a:ext cx="5086350" cy="209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3.1.3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27193" y="5256668"/>
            <a:ext cx="7567569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Self-Tuning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에 사용될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pseudo_dataset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을 만들어주는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전처리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 함수를 생성한다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..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data augmentation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함수 또한 생성하고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기존에 훈련에 사용된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labeled-data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를 생성된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pseudo-dataset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에 추가하여 준다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또한 합쳐진 데이터셋을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shuffle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하여 준다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 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283987" y="4643660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52922" y="1170425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>
          <a:xfrm>
            <a:off x="794262" y="1356871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8960" y="1673034"/>
            <a:ext cx="607860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42025" y="1174378"/>
            <a:ext cx="3977850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2-1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 i="0">
                <a:solidFill>
                  <a:srgbClr val="212121"/>
                </a:solidFill>
                <a:effectLst/>
                <a:latin typeface="Roboto"/>
              </a:rPr>
              <a:t>Create Pseudo-dataset</a:t>
            </a:r>
            <a:endParaRPr lang="en-US" altLang="ko-KR" sz="1400" b="0" i="0">
              <a:solidFill>
                <a:srgbClr val="212121"/>
              </a:solidFill>
              <a:effectLst/>
              <a:latin typeface="Roboto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39671" y="2020586"/>
            <a:ext cx="3178949" cy="30200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62053" y="2214340"/>
            <a:ext cx="4939150" cy="25114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3.1.3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27193" y="5256668"/>
            <a:ext cx="7567569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Teacher Model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과 같이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base model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EfficientNet-B7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으로 설정한다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이 때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Teacher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모델과는 다르게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dropout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층을 추가 하여 준다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283987" y="4643660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52922" y="1170425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>
          <a:xfrm>
            <a:off x="794262" y="1356871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8960" y="1673034"/>
            <a:ext cx="607860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42025" y="1174378"/>
            <a:ext cx="3977850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2-2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 i="0">
                <a:solidFill>
                  <a:srgbClr val="212121"/>
                </a:solidFill>
                <a:effectLst/>
                <a:latin typeface="Roboto"/>
              </a:rPr>
              <a:t>Create Student Model</a:t>
            </a:r>
            <a:endParaRPr lang="en-US" altLang="ko-KR" sz="1400" b="0" i="0">
              <a:solidFill>
                <a:srgbClr val="212121"/>
              </a:solidFill>
              <a:effectLst/>
              <a:latin typeface="Roboto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44686" y="2089834"/>
            <a:ext cx="3933912" cy="25778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3.1.3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27193" y="5350005"/>
            <a:ext cx="7567569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전에 구축한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Pseudo-dataset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으로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Student Model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Fitting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지금까지의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Step2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과정을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3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회 반복한다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283987" y="4643660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52922" y="1170425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>
          <a:xfrm>
            <a:off x="794262" y="1356871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8960" y="1673034"/>
            <a:ext cx="607860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42025" y="1174378"/>
            <a:ext cx="3977850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2-2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 i="0">
                <a:solidFill>
                  <a:srgbClr val="212121"/>
                </a:solidFill>
                <a:effectLst/>
                <a:latin typeface="Roboto"/>
              </a:rPr>
              <a:t>Student Model Fitting</a:t>
            </a:r>
            <a:endParaRPr lang="en-US" altLang="ko-KR" sz="1400" b="1" i="0">
              <a:solidFill>
                <a:srgbClr val="212121"/>
              </a:solidFill>
              <a:latin typeface="Roboto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31998" y="2059425"/>
            <a:ext cx="8347046" cy="2682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189444" y="5359939"/>
            <a:ext cx="8516701" cy="1044673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3.1.3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11769" y="5600549"/>
            <a:ext cx="5396753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정확도가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0.7915(Transfer Model) -&gt; 0.8062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로 상승한 것을 확인 할 수 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452922" y="1170425"/>
            <a:ext cx="889000" cy="889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Freeform 11"/>
          <p:cNvSpPr>
            <a:spLocks noEditPoints="1"/>
          </p:cNvSpPr>
          <p:nvPr/>
        </p:nvSpPr>
        <p:spPr>
          <a:xfrm>
            <a:off x="794262" y="1356871"/>
            <a:ext cx="297256" cy="3649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8960" y="1673034"/>
            <a:ext cx="607860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>
                <a:solidFill>
                  <a:prstClr val="black">
                    <a:lumMod val="65000"/>
                    <a:lumOff val="35000"/>
                  </a:prstClr>
                </a:solidFill>
              </a:rPr>
              <a:t>Step. 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42025" y="1174378"/>
            <a:ext cx="397785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3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최종 모델 평가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37946" y="2145014"/>
            <a:ext cx="5316107" cy="3227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3.1.4</a:t>
            </a:r>
            <a:r>
              <a:rPr kumimoji="0" lang="ko-KR" altLang="en-US" sz="3600" b="1" i="1" u="none" strike="noStrike" kern="0" cap="none" spc="0" normalizeH="0" baseline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비교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83987" y="5453193"/>
            <a:ext cx="7567569" cy="334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Ubuntu Condensed"/>
              </a:rPr>
              <a:t>OvR(OvA) : one-versus-the rest,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Ubuntu Condensed"/>
              </a:rPr>
              <a:t>클래스마다 이진 분류기를 만들어서 가장 높은 결정점수를 낸 클래스를 선택</a:t>
            </a:r>
            <a:endParaRPr lang="en-US" altLang="ko-KR" sz="1200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42025" y="1174378"/>
            <a:ext cx="397785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3-4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SVM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모델 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35922" y="2094711"/>
            <a:ext cx="4320156" cy="2909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 dirty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3.1.4</a:t>
            </a:r>
            <a:r>
              <a:rPr kumimoji="0" lang="ko-KR" altLang="en-US" sz="3600" b="1" i="1" u="none" strike="noStrike" kern="0" cap="none" spc="0" normalizeH="0" baseline="0" dirty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비교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83987" y="5256668"/>
            <a:ext cx="7567569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최종 모델과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SVM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모델의 정확도 비교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최종 모델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: 0.8062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SVM : 0.4503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cxnSpLocks/>
          </p:cNvCxnSpPr>
          <p:nvPr/>
        </p:nvCxnSpPr>
        <p:spPr>
          <a:xfrm flipV="1">
            <a:off x="6594650" y="4152550"/>
            <a:ext cx="3237862" cy="6335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42025" y="1174378"/>
            <a:ext cx="397785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3-4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최종 모델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SVM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모델 비교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89444" y="2259778"/>
            <a:ext cx="3638377" cy="2208623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D43B556-6FF9-436F-8804-72C430798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954" y="2258513"/>
            <a:ext cx="3781841" cy="1152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E6AA4A-EAA0-4D44-AA6B-62DB6599A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772" y="3446802"/>
            <a:ext cx="3810070" cy="102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 dirty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3.1.4</a:t>
            </a:r>
            <a:r>
              <a:rPr kumimoji="0" lang="ko-KR" altLang="en-US" sz="3600" b="1" i="1" u="none" strike="noStrike" kern="0" cap="none" spc="0" normalizeH="0" baseline="0" dirty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비교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42025" y="1174378"/>
            <a:ext cx="397785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3-4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그 외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Pre-trained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75326E-925C-4FF9-9BD9-1910D22B67A1}"/>
              </a:ext>
            </a:extLst>
          </p:cNvPr>
          <p:cNvSpPr txBox="1"/>
          <p:nvPr/>
        </p:nvSpPr>
        <p:spPr>
          <a:xfrm>
            <a:off x="2189444" y="2151987"/>
            <a:ext cx="1849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VGGNet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3E6DDB-C9E3-4520-984D-FDC524FA7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522" y="2256788"/>
            <a:ext cx="4725349" cy="26225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57F8765-D77A-4184-A2A2-CB0398B46B1E}"/>
              </a:ext>
            </a:extLst>
          </p:cNvPr>
          <p:cNvSpPr txBox="1"/>
          <p:nvPr/>
        </p:nvSpPr>
        <p:spPr>
          <a:xfrm>
            <a:off x="2366755" y="5209575"/>
            <a:ext cx="7351059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옥스퍼드 대학의 연구팀이 개발하였으며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2014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년 이미지넷 이미지 인식 대회에서 준우승을 한 모델이다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기존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AlexNet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과 유사한 모델이지만 병렬적 구조로 이뤄지진 않았다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8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층으로 구성된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AlexNet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과 달리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16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층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19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층으로 네트워크 깊이가 더 깊어 성능이 우수하다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814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 dirty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3.1.4</a:t>
            </a:r>
            <a:r>
              <a:rPr kumimoji="0" lang="ko-KR" altLang="en-US" sz="3600" b="1" i="1" u="none" strike="noStrike" kern="0" cap="none" spc="0" normalizeH="0" baseline="0" dirty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비교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14159" y="5220514"/>
            <a:ext cx="7567569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최종 모델과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VGG16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모델의 정확도 비교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최종 모델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: 0.8062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 VGG16 : 0.6352(Transfer model) -&gt; 0.7647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42025" y="1174378"/>
            <a:ext cx="397785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3-4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최종 모델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VGG16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 비교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1091" y="2214154"/>
            <a:ext cx="3842204" cy="23323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7C958C-1B9B-45FA-A326-234CADBB1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495" y="2153233"/>
            <a:ext cx="4866639" cy="239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77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600" b="1" i="1" kern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요약</a:t>
            </a:r>
            <a:endParaRPr kumimoji="0" lang="ko-KR" altLang="en-US" sz="3600" b="1" i="1" u="none" strike="noStrike" kern="0" cap="none" spc="0" normalizeH="0" baseline="0">
              <a:solidFill>
                <a:srgbClr val="E9E6DD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55888" y="4274681"/>
            <a:ext cx="7860484" cy="2549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이번 얼굴형 분류 모델 설계 프로젝트에서 우리 팀은 정확도를 더 높이기 위해 여러가지 시도를 하였으나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개와 고양이의 분류와 같은 확실한 기준점이 있는 분류가 아닌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“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얼굴형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＂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이란 다소 애매하고 주관적인 요소의 예측이기 때문에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정확도 상승에 한계가 있는 것으로 판단된다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예를 들면 좌측 사진을 보고 개와 고양이의 구별을 지시하면 모든 사람이 개라고 판단하는 반면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우측의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얼굴사진의 경우 얼굴형을 판단 할 때 사람에 따라 누구는 둥근 형으로 판단 할 수도 있고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누구는 계란형으로 판단 할 수도 있어 정확도가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100%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에 가깝게 가는 것은 매우 실현하기 어려운 것으로 판단된다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따라서 이러한 점을 극복하기 위해 본 프로젝트에서 사람이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label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한 데이터셋 만을 가지고 모델을 학습시킨다면 데이터를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labeling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한 사람의 주관이 개입 될 가능성이 높기 때문에 컴퓨터 스스로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Self-training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을 하는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Semi-Supervised learning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기법을 사용하여 최대한 사람의 주관을 배제하고 컴퓨터의 계산 영역에서 학습이 이루어지게끔 설계하였다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264596" y="144701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209416" y="4188422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22053" y="839871"/>
            <a:ext cx="3977850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400" b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Abstract</a:t>
            </a:r>
          </a:p>
        </p:txBody>
      </p:sp>
      <p:pic>
        <p:nvPicPr>
          <p:cNvPr id="1026" name="Picture 2" descr="골든 리트리버 털빠짐과 성격, 단점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64596" y="1617077"/>
            <a:ext cx="3343868" cy="2071640"/>
          </a:xfrm>
          <a:prstGeom prst="rect">
            <a:avLst/>
          </a:prstGeom>
          <a:noFill/>
        </p:spPr>
      </p:pic>
      <p:pic>
        <p:nvPicPr>
          <p:cNvPr id="1028" name="Picture 4" descr="연예인 - YouTube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969348" y="1517821"/>
            <a:ext cx="2191430" cy="219143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397540" y="3811611"/>
            <a:ext cx="19210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b="1"/>
              <a:t>&lt;</a:t>
            </a:r>
            <a:r>
              <a:rPr lang="ko-KR" altLang="en-US" sz="1050" b="1"/>
              <a:t>좌</a:t>
            </a:r>
            <a:r>
              <a:rPr lang="en-US" altLang="ko-KR" sz="1050" b="1"/>
              <a:t>: </a:t>
            </a:r>
            <a:r>
              <a:rPr lang="ko-KR" altLang="en-US" sz="1050" b="1"/>
              <a:t>개 사진</a:t>
            </a:r>
            <a:r>
              <a:rPr lang="en-US" altLang="ko-KR" sz="1050" b="1"/>
              <a:t>&gt;</a:t>
            </a:r>
            <a:endParaRPr lang="ko-KR" altLang="en-US" sz="1050" b="1"/>
          </a:p>
        </p:txBody>
      </p:sp>
      <p:sp>
        <p:nvSpPr>
          <p:cNvPr id="21" name="TextBox 20"/>
          <p:cNvSpPr txBox="1"/>
          <p:nvPr/>
        </p:nvSpPr>
        <p:spPr>
          <a:xfrm>
            <a:off x="7475988" y="3800862"/>
            <a:ext cx="19210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b="1"/>
              <a:t>&lt;</a:t>
            </a:r>
            <a:r>
              <a:rPr lang="ko-KR" altLang="en-US" sz="1050" b="1"/>
              <a:t>우</a:t>
            </a:r>
            <a:r>
              <a:rPr lang="en-US" altLang="ko-KR" sz="1050" b="1"/>
              <a:t>: </a:t>
            </a:r>
            <a:r>
              <a:rPr lang="ko-KR" altLang="en-US" sz="1050" b="1"/>
              <a:t>얼굴형 예시</a:t>
            </a:r>
            <a:r>
              <a:rPr lang="en-US" altLang="ko-KR" sz="1050" b="1"/>
              <a:t>&gt;</a:t>
            </a:r>
            <a:endParaRPr lang="ko-KR" altLang="en-US" sz="105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 dirty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3.1.4</a:t>
            </a:r>
            <a:r>
              <a:rPr kumimoji="0" lang="ko-KR" altLang="en-US" sz="3600" b="1" i="1" u="none" strike="noStrike" kern="0" cap="none" spc="0" normalizeH="0" baseline="0" dirty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비교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17701" y="5101315"/>
            <a:ext cx="7567569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ResNet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은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2015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년도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ILSVRC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에서 우승을 차지한 모델이다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CNN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은 이미지 분석 분야에서 뛰어난 성능을 보여줬는데 네트워크의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층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(Layer)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을 깊게 쌓으면 더 좋은 성능을 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하지만 어느 정도 이상 깊어진 네트워크는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vanishing/exploding gradient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문제로 인해 성능이 더 떨어졌는데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ResNet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은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residual learning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을 통해 이러한 문제를 해결하였다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42025" y="1174378"/>
            <a:ext cx="397785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3-4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그 외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Pre-trained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9FEA39-20B7-488B-A47C-10FC20F24224}"/>
              </a:ext>
            </a:extLst>
          </p:cNvPr>
          <p:cNvSpPr txBox="1"/>
          <p:nvPr/>
        </p:nvSpPr>
        <p:spPr>
          <a:xfrm>
            <a:off x="2189444" y="2151987"/>
            <a:ext cx="1849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ResNet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060AC3-E9FF-4AB2-B198-1A310C27E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55683" y="-744918"/>
            <a:ext cx="1396975" cy="867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2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 dirty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3.1.4</a:t>
            </a:r>
            <a:r>
              <a:rPr kumimoji="0" lang="ko-KR" altLang="en-US" sz="3600" b="1" i="1" u="none" strike="noStrike" kern="0" cap="none" spc="0" normalizeH="0" baseline="0" dirty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비교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14159" y="5220514"/>
            <a:ext cx="7567569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최종 모델과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ResNet50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모델의 정확도 비교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최종 모델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: 0.8062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 ResNet50 : 0.7199(Transfer model) -&gt; 0.8005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42025" y="1174378"/>
            <a:ext cx="397785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3-4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최종 모델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ResNet50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 비교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1091" y="2214154"/>
            <a:ext cx="3842204" cy="23323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58CC58-1BC0-4FC4-8583-61420176C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696" y="2184726"/>
            <a:ext cx="4353145" cy="236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0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 dirty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3.1.4</a:t>
            </a:r>
            <a:r>
              <a:rPr kumimoji="0" lang="ko-KR" altLang="en-US" sz="3600" b="1" i="1" u="none" strike="noStrike" kern="0" cap="none" spc="0" normalizeH="0" baseline="0" dirty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비교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14159" y="5220514"/>
            <a:ext cx="7567569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MobileNet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은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depth-wise convolutions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을 이용하여 모델의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아키텍쳐를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 구성하였으며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 간단한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2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개의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하이퍼파라미터를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 이용하여 지연시간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(latency)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과 정확도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(accuracy)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를 절충한다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Mobile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기기와 임베디드 비전 어플리케이션을 위한 효율적인 모델이다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42025" y="1174378"/>
            <a:ext cx="397785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3-4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그 외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Pre-trained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44D307-9010-4595-998F-710F6D3F239B}"/>
              </a:ext>
            </a:extLst>
          </p:cNvPr>
          <p:cNvSpPr txBox="1"/>
          <p:nvPr/>
        </p:nvSpPr>
        <p:spPr>
          <a:xfrm>
            <a:off x="2117726" y="2151987"/>
            <a:ext cx="1849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MobileNet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15C5C1-8CC6-49CD-BD3D-432141BA5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826" y="2151987"/>
            <a:ext cx="4882116" cy="286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2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2206730" y="5064843"/>
            <a:ext cx="7671111" cy="127126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marL="457200" lvl="1" indent="0" algn="l" defTabSz="232257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 dirty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3.1.4</a:t>
            </a:r>
            <a:r>
              <a:rPr kumimoji="0" lang="ko-KR" altLang="en-US" sz="3600" b="1" i="1" u="none" strike="noStrike" kern="0" cap="none" spc="0" normalizeH="0" baseline="0" dirty="0">
                <a:solidFill>
                  <a:srgbClr val="E9E6DD"/>
                </a:solidFill>
                <a:latin typeface="맑은 고딕"/>
                <a:ea typeface="맑은 고딕"/>
                <a:cs typeface="맑은 고딕"/>
              </a:rPr>
              <a:t> 모델 비교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14159" y="5220514"/>
            <a:ext cx="7567569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최종 모델과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MobileNetV2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모델의 정확도 비교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최종 모델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: 0.8062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 MobileNetV2 : 0.6808(Transfer model) -&gt; 0.7174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2189444" y="2026454"/>
            <a:ext cx="7643068" cy="448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42025" y="1174378"/>
            <a:ext cx="397785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Step. 3-4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최종 모델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MobileNetV2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 비교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cs typeface="Aharon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1091" y="2214154"/>
            <a:ext cx="3842204" cy="2332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0D482F-6648-4991-AB94-2DCBA4637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295" y="2166623"/>
            <a:ext cx="4716672" cy="237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0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E9E6DD"/>
                </a:solidFill>
              </a:rPr>
              <a:t>3.2.1</a:t>
            </a:r>
            <a:r>
              <a:rPr lang="ko-KR" altLang="en-US" sz="3600" b="1" i="1" kern="0" dirty="0">
                <a:solidFill>
                  <a:srgbClr val="E9E6DD"/>
                </a:solidFill>
              </a:rPr>
              <a:t> 웹 페이지 </a:t>
            </a:r>
            <a:endParaRPr lang="en-US" altLang="ko-KR" sz="3600" b="1" i="1" kern="0" dirty="0">
              <a:solidFill>
                <a:srgbClr val="E9E6DD"/>
              </a:solidFill>
            </a:endParaRPr>
          </a:p>
        </p:txBody>
      </p:sp>
      <p:sp>
        <p:nvSpPr>
          <p:cNvPr id="13" name="사각형: 둥근 모서리 4"/>
          <p:cNvSpPr/>
          <p:nvPr/>
        </p:nvSpPr>
        <p:spPr>
          <a:xfrm>
            <a:off x="2376640" y="1330345"/>
            <a:ext cx="1514475" cy="447674"/>
          </a:xfrm>
          <a:prstGeom prst="roundRect">
            <a:avLst>
              <a:gd name="adj" fmla="val 50000"/>
            </a:avLst>
          </a:prstGeom>
          <a:solidFill>
            <a:srgbClr val="AC8A68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prstClr val="white"/>
                </a:solidFill>
              </a:rPr>
              <a:t>main</a:t>
            </a:r>
            <a:r>
              <a:rPr lang="ko-KR" altLang="en-US" sz="1400" b="1">
                <a:solidFill>
                  <a:prstClr val="white"/>
                </a:solidFill>
              </a:rPr>
              <a:t> 접속 시</a:t>
            </a:r>
          </a:p>
        </p:txBody>
      </p:sp>
      <p:sp>
        <p:nvSpPr>
          <p:cNvPr id="14" name="사각형: 둥근 모서리 5"/>
          <p:cNvSpPr/>
          <p:nvPr/>
        </p:nvSpPr>
        <p:spPr>
          <a:xfrm>
            <a:off x="8635589" y="1309859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photo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접속 시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903" y="1887787"/>
            <a:ext cx="5653362" cy="420904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70678" y="1896461"/>
            <a:ext cx="6321322" cy="41609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E9E6DD"/>
                </a:solidFill>
              </a:rPr>
              <a:t>3.2.1</a:t>
            </a:r>
            <a:r>
              <a:rPr lang="ko-KR" altLang="en-US" sz="3600" b="1" i="1" kern="0" dirty="0">
                <a:solidFill>
                  <a:srgbClr val="E9E6DD"/>
                </a:solidFill>
              </a:rPr>
              <a:t> 웹 페이지 </a:t>
            </a:r>
            <a:endParaRPr lang="en-US" altLang="ko-KR" sz="3600" b="1" i="1" kern="0" dirty="0">
              <a:solidFill>
                <a:srgbClr val="E9E6DD"/>
              </a:solidFill>
            </a:endParaRPr>
          </a:p>
        </p:txBody>
      </p:sp>
      <p:sp>
        <p:nvSpPr>
          <p:cNvPr id="13" name="사각형: 둥근 모서리 4"/>
          <p:cNvSpPr/>
          <p:nvPr/>
        </p:nvSpPr>
        <p:spPr>
          <a:xfrm>
            <a:off x="2376640" y="1330345"/>
            <a:ext cx="1514475" cy="447674"/>
          </a:xfrm>
          <a:prstGeom prst="roundRect">
            <a:avLst>
              <a:gd name="adj" fmla="val 50000"/>
            </a:avLst>
          </a:prstGeom>
          <a:solidFill>
            <a:srgbClr val="AC8A68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prstClr val="white"/>
                </a:solidFill>
              </a:rPr>
              <a:t> 접속 시</a:t>
            </a:r>
          </a:p>
        </p:txBody>
      </p:sp>
      <p:sp>
        <p:nvSpPr>
          <p:cNvPr id="14" name="사각형: 둥근 모서리 5"/>
          <p:cNvSpPr/>
          <p:nvPr/>
        </p:nvSpPr>
        <p:spPr>
          <a:xfrm>
            <a:off x="8635589" y="1309859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접속 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E9E6DD"/>
                </a:solidFill>
              </a:rPr>
              <a:t>3.2.2</a:t>
            </a:r>
            <a:r>
              <a:rPr lang="ko-KR" altLang="en-US" sz="3600" b="1" i="1" kern="0" dirty="0">
                <a:solidFill>
                  <a:srgbClr val="E9E6DD"/>
                </a:solidFill>
              </a:rPr>
              <a:t> 시각화 코드 </a:t>
            </a:r>
            <a:r>
              <a:rPr lang="en-US" altLang="ko-KR" sz="2400" b="1" i="1" kern="0" dirty="0">
                <a:solidFill>
                  <a:srgbClr val="E9E6DD"/>
                </a:solidFill>
              </a:rPr>
              <a:t> 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607987"/>
            <a:ext cx="6429298" cy="251541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78414" y="1165532"/>
            <a:ext cx="3277419" cy="366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app.py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521882" y="1493274"/>
            <a:ext cx="4670118" cy="475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os</a:t>
            </a:r>
            <a:r>
              <a:rPr lang="ko-KR" altLang="en-US"/>
              <a:t>와 </a:t>
            </a:r>
            <a:r>
              <a:rPr lang="en-US" altLang="ko-KR"/>
              <a:t>numpy</a:t>
            </a:r>
            <a:r>
              <a:rPr lang="ko-KR" altLang="en-US"/>
              <a:t>를 </a:t>
            </a:r>
            <a:r>
              <a:rPr lang="en-US" altLang="ko-KR"/>
              <a:t>import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util.py</a:t>
            </a:r>
            <a:r>
              <a:rPr lang="ko-KR" altLang="en-US"/>
              <a:t>에서 </a:t>
            </a:r>
            <a:r>
              <a:rPr lang="en-US" altLang="ko-KR"/>
              <a:t>base64_to_pil*</a:t>
            </a:r>
            <a:r>
              <a:rPr lang="ko-KR" altLang="en-US"/>
              <a:t>을 </a:t>
            </a:r>
            <a:r>
              <a:rPr lang="en-US" altLang="ko-KR"/>
              <a:t>import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Flask</a:t>
            </a:r>
            <a:r>
              <a:rPr lang="ko-KR" altLang="en-US"/>
              <a:t>와 필수요소들을 </a:t>
            </a:r>
            <a:r>
              <a:rPr lang="en-US" altLang="ko-KR"/>
              <a:t>import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TensorFlow</a:t>
            </a:r>
            <a:r>
              <a:rPr lang="ko-KR" altLang="en-US"/>
              <a:t>를 </a:t>
            </a:r>
            <a:r>
              <a:rPr lang="en-US" altLang="ko-KR"/>
              <a:t>tf</a:t>
            </a:r>
            <a:r>
              <a:rPr lang="ko-KR" altLang="en-US"/>
              <a:t>로 </a:t>
            </a:r>
            <a:r>
              <a:rPr lang="en-US" altLang="ko-KR"/>
              <a:t>import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Function</a:t>
            </a:r>
            <a:r>
              <a:rPr lang="ko-KR" altLang="en-US"/>
              <a:t>인 </a:t>
            </a:r>
            <a:r>
              <a:rPr lang="en-US" altLang="ko-KR"/>
              <a:t>load_model, image</a:t>
            </a:r>
            <a:r>
              <a:rPr lang="ko-KR" altLang="en-US"/>
              <a:t>를 </a:t>
            </a:r>
            <a:r>
              <a:rPr lang="en-US" altLang="ko-KR"/>
              <a:t>import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개발한 모델의 </a:t>
            </a:r>
            <a:r>
              <a:rPr lang="en-US" altLang="ko-KR"/>
              <a:t>json</a:t>
            </a:r>
            <a:r>
              <a:rPr lang="ko-KR" altLang="en-US"/>
              <a:t> 파일</a:t>
            </a:r>
            <a:r>
              <a:rPr lang="en-US" altLang="ko-KR"/>
              <a:t>(</a:t>
            </a:r>
            <a:r>
              <a:rPr lang="ko-KR" altLang="en-US"/>
              <a:t>모델</a:t>
            </a:r>
            <a:r>
              <a:rPr lang="en-US" altLang="ko-KR"/>
              <a:t>)</a:t>
            </a:r>
            <a:r>
              <a:rPr lang="ko-KR" altLang="en-US"/>
              <a:t>과 </a:t>
            </a:r>
            <a:r>
              <a:rPr lang="en-US" altLang="ko-KR"/>
              <a:t>h5</a:t>
            </a:r>
            <a:r>
              <a:rPr lang="ko-KR" altLang="en-US"/>
              <a:t>파일</a:t>
            </a:r>
            <a:endParaRPr lang="en-US" altLang="ko-KR"/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가중치</a:t>
            </a:r>
            <a:r>
              <a:rPr lang="en-US" altLang="ko-KR"/>
              <a:t>)</a:t>
            </a:r>
            <a:r>
              <a:rPr lang="ko-KR" altLang="en-US"/>
              <a:t>을 지정</a:t>
            </a:r>
          </a:p>
          <a:p>
            <a:pPr>
              <a:defRPr/>
            </a:pPr>
            <a:r>
              <a:rPr lang="en-US" altLang="ko-KR"/>
              <a:t>Flask app</a:t>
            </a:r>
            <a:r>
              <a:rPr lang="ko-KR" altLang="en-US"/>
              <a:t> 이름 설정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개발한 모델과 가중치 불러오기</a:t>
            </a:r>
          </a:p>
          <a:p>
            <a:pPr>
              <a:defRPr/>
            </a:pPr>
            <a:endParaRPr lang="en-US" altLang="ko-KR"/>
          </a:p>
        </p:txBody>
      </p:sp>
      <p:cxnSp>
        <p:nvCxnSpPr>
          <p:cNvPr id="45" name="직선 연결선 44"/>
          <p:cNvCxnSpPr/>
          <p:nvPr/>
        </p:nvCxnSpPr>
        <p:spPr>
          <a:xfrm flipV="1">
            <a:off x="1724946" y="1749322"/>
            <a:ext cx="5868627" cy="30725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1991236" y="2240936"/>
            <a:ext cx="5510160" cy="20484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V="1">
            <a:off x="6292849" y="2804242"/>
            <a:ext cx="1229033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581560" y="3316338"/>
            <a:ext cx="597104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오른쪽 중괄호 48"/>
          <p:cNvSpPr/>
          <p:nvPr/>
        </p:nvSpPr>
        <p:spPr>
          <a:xfrm>
            <a:off x="3097366" y="3572387"/>
            <a:ext cx="51210" cy="317500"/>
          </a:xfrm>
          <a:prstGeom prst="rightBrace">
            <a:avLst>
              <a:gd name="adj1" fmla="val 8333"/>
              <a:gd name="adj2" fmla="val 50000"/>
            </a:avLst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50" name="오른쪽 중괄호 49"/>
          <p:cNvSpPr/>
          <p:nvPr/>
        </p:nvSpPr>
        <p:spPr>
          <a:xfrm>
            <a:off x="1643011" y="1677629"/>
            <a:ext cx="45720" cy="235564"/>
          </a:xfrm>
          <a:prstGeom prst="rightBrace">
            <a:avLst>
              <a:gd name="adj1" fmla="val 8333"/>
              <a:gd name="adj2" fmla="val 50000"/>
            </a:avLst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51" name="직선 연결선 50"/>
          <p:cNvCxnSpPr>
            <a:stCxn id="49" idx="1"/>
          </p:cNvCxnSpPr>
          <p:nvPr/>
        </p:nvCxnSpPr>
        <p:spPr>
          <a:xfrm>
            <a:off x="3148576" y="3731137"/>
            <a:ext cx="4311854" cy="25605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951" y="4202416"/>
            <a:ext cx="2377645" cy="491315"/>
          </a:xfrm>
          <a:prstGeom prst="rect">
            <a:avLst/>
          </a:prstGeom>
        </p:spPr>
      </p:pic>
      <p:sp>
        <p:nvSpPr>
          <p:cNvPr id="53" name="오른쪽 중괄호 52"/>
          <p:cNvSpPr/>
          <p:nvPr/>
        </p:nvSpPr>
        <p:spPr>
          <a:xfrm>
            <a:off x="2667204" y="4207387"/>
            <a:ext cx="45720" cy="409677"/>
          </a:xfrm>
          <a:prstGeom prst="rightBrace">
            <a:avLst>
              <a:gd name="adj1" fmla="val 8333"/>
              <a:gd name="adj2" fmla="val 50000"/>
            </a:avLst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4" name="직선 연결선 53"/>
          <p:cNvCxnSpPr>
            <a:stCxn id="53" idx="1"/>
          </p:cNvCxnSpPr>
          <p:nvPr/>
        </p:nvCxnSpPr>
        <p:spPr>
          <a:xfrm>
            <a:off x="2712924" y="4412226"/>
            <a:ext cx="4839684" cy="10242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4914456"/>
            <a:ext cx="3970364" cy="1943544"/>
          </a:xfrm>
          <a:prstGeom prst="rect">
            <a:avLst/>
          </a:prstGeom>
        </p:spPr>
      </p:pic>
      <p:cxnSp>
        <p:nvCxnSpPr>
          <p:cNvPr id="56" name="직선 연결선 55"/>
          <p:cNvCxnSpPr/>
          <p:nvPr/>
        </p:nvCxnSpPr>
        <p:spPr>
          <a:xfrm flipV="1">
            <a:off x="1520107" y="4985774"/>
            <a:ext cx="5991533" cy="10242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오른쪽 중괄호 56"/>
          <p:cNvSpPr/>
          <p:nvPr/>
        </p:nvSpPr>
        <p:spPr>
          <a:xfrm>
            <a:off x="4070349" y="5385209"/>
            <a:ext cx="45720" cy="1136855"/>
          </a:xfrm>
          <a:prstGeom prst="rightBrace">
            <a:avLst>
              <a:gd name="adj1" fmla="val 8333"/>
              <a:gd name="adj2" fmla="val 50000"/>
            </a:avLst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8" name="직선 연결선 57"/>
          <p:cNvCxnSpPr/>
          <p:nvPr/>
        </p:nvCxnSpPr>
        <p:spPr>
          <a:xfrm flipV="1">
            <a:off x="4095590" y="5825612"/>
            <a:ext cx="3467259" cy="5121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E9E6DD"/>
                </a:solidFill>
              </a:rPr>
              <a:t>3.2.2</a:t>
            </a:r>
            <a:r>
              <a:rPr lang="ko-KR" altLang="en-US" sz="3600" b="1" i="1" kern="0" dirty="0">
                <a:solidFill>
                  <a:srgbClr val="E9E6DD"/>
                </a:solidFill>
              </a:rPr>
              <a:t> 시각화 코드 </a:t>
            </a:r>
            <a:r>
              <a:rPr lang="en-US" altLang="ko-KR" sz="2400" b="1" i="1" kern="0" dirty="0">
                <a:solidFill>
                  <a:srgbClr val="E9E6DD"/>
                </a:solidFill>
              </a:rPr>
              <a:t>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78414" y="1165532"/>
            <a:ext cx="3277419" cy="366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app.py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521882" y="1493273"/>
            <a:ext cx="4670118" cy="3972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model</a:t>
            </a:r>
            <a:r>
              <a:rPr lang="ko-KR" altLang="en-US"/>
              <a:t>의 예측 </a:t>
            </a:r>
            <a:r>
              <a:rPr lang="en-US" altLang="ko-KR"/>
              <a:t>Function</a:t>
            </a:r>
            <a:r>
              <a:rPr lang="ko-KR" altLang="en-US"/>
              <a:t>을 위한 함수 생성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이미지를 </a:t>
            </a:r>
            <a:r>
              <a:rPr lang="en-US" altLang="ko-KR"/>
              <a:t>(180,180)</a:t>
            </a:r>
            <a:r>
              <a:rPr lang="ko-KR" altLang="en-US"/>
              <a:t>의 사이즈로 </a:t>
            </a:r>
            <a:r>
              <a:rPr lang="en-US" altLang="ko-KR"/>
              <a:t>resize</a:t>
            </a:r>
            <a:r>
              <a:rPr lang="ko-KR" altLang="en-US"/>
              <a:t>함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 sz="1500"/>
              <a:t>이미지의 전처리 과정으로 </a:t>
            </a:r>
            <a:r>
              <a:rPr lang="en-US" altLang="ko-KR" sz="1500"/>
              <a:t>Keras API</a:t>
            </a:r>
            <a:r>
              <a:rPr lang="ko-KR" altLang="en-US" sz="1500"/>
              <a:t>를 </a:t>
            </a:r>
          </a:p>
          <a:p>
            <a:pPr>
              <a:defRPr/>
            </a:pPr>
            <a:r>
              <a:rPr lang="ko-KR" altLang="en-US" sz="1500"/>
              <a:t>이용하여 이미지를 </a:t>
            </a:r>
            <a:r>
              <a:rPr lang="en-US" altLang="ko-KR" sz="1500"/>
              <a:t>Numpy </a:t>
            </a:r>
            <a:r>
              <a:rPr lang="ko-KR" altLang="en-US" sz="1500"/>
              <a:t>배열로 변환 후 첫 번째 축에 차원을 추가함</a:t>
            </a:r>
            <a:r>
              <a:rPr lang="en-US" altLang="ko-KR" sz="1500"/>
              <a:t>.</a:t>
            </a:r>
          </a:p>
          <a:p>
            <a:pPr>
              <a:defRPr/>
            </a:pPr>
            <a:endParaRPr lang="en-US" altLang="ko-KR" sz="1500"/>
          </a:p>
          <a:p>
            <a:pPr>
              <a:defRPr/>
            </a:pPr>
            <a:endParaRPr lang="en-US" altLang="ko-KR" sz="1500"/>
          </a:p>
          <a:p>
            <a:pPr>
              <a:defRPr/>
            </a:pPr>
            <a:endParaRPr lang="en-US" altLang="ko-KR" sz="1500"/>
          </a:p>
          <a:p>
            <a:pPr>
              <a:defRPr/>
            </a:pPr>
            <a:endParaRPr lang="en-US" altLang="ko-KR" sz="1500"/>
          </a:p>
          <a:p>
            <a:pPr>
              <a:defRPr/>
            </a:pPr>
            <a:endParaRPr lang="en-US" altLang="ko-KR" sz="1500"/>
          </a:p>
          <a:p>
            <a:pPr>
              <a:defRPr/>
            </a:pPr>
            <a:endParaRPr lang="en-US" altLang="ko-KR" sz="1500"/>
          </a:p>
          <a:p>
            <a:pPr>
              <a:defRPr/>
            </a:pPr>
            <a:endParaRPr lang="en-US" altLang="ko-KR" sz="1500"/>
          </a:p>
          <a:p>
            <a:pPr>
              <a:defRPr/>
            </a:pPr>
            <a:r>
              <a:rPr lang="en-US" altLang="ko-KR" sz="1500"/>
              <a:t>Flask</a:t>
            </a:r>
            <a:r>
              <a:rPr lang="ko-KR" altLang="en-US" sz="1500"/>
              <a:t>의 </a:t>
            </a:r>
            <a:r>
              <a:rPr lang="en-US" altLang="ko-KR" sz="1500"/>
              <a:t>@app</a:t>
            </a:r>
            <a:r>
              <a:rPr lang="ko-KR" altLang="en-US" sz="1500"/>
              <a:t>을 이용하여 작성한 </a:t>
            </a:r>
            <a:r>
              <a:rPr lang="en-US" altLang="ko-KR" sz="1500"/>
              <a:t>HTML</a:t>
            </a:r>
            <a:r>
              <a:rPr lang="ko-KR" altLang="en-US" sz="1500"/>
              <a:t>과 연결</a:t>
            </a:r>
            <a:r>
              <a:rPr lang="en-US" altLang="ko-KR" sz="1500"/>
              <a:t>.</a:t>
            </a:r>
          </a:p>
          <a:p>
            <a:pPr>
              <a:defRPr/>
            </a:pPr>
            <a:endParaRPr lang="en-US" altLang="ko-KR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653685"/>
            <a:ext cx="3691804" cy="1775314"/>
          </a:xfrm>
          <a:prstGeom prst="rect">
            <a:avLst/>
          </a:prstGeom>
        </p:spPr>
      </p:pic>
      <p:cxnSp>
        <p:nvCxnSpPr>
          <p:cNvPr id="61" name="직선 연결선 60"/>
          <p:cNvCxnSpPr/>
          <p:nvPr/>
        </p:nvCxnSpPr>
        <p:spPr>
          <a:xfrm>
            <a:off x="2134624" y="1728839"/>
            <a:ext cx="5407742" cy="10241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2216560" y="2199968"/>
            <a:ext cx="5151693" cy="10242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오른쪽 중괄호 62"/>
          <p:cNvSpPr/>
          <p:nvPr/>
        </p:nvSpPr>
        <p:spPr>
          <a:xfrm>
            <a:off x="3783575" y="2619887"/>
            <a:ext cx="25236" cy="317500"/>
          </a:xfrm>
          <a:prstGeom prst="rightBrace">
            <a:avLst>
              <a:gd name="adj1" fmla="val 8333"/>
              <a:gd name="adj2" fmla="val 50000"/>
            </a:avLst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4" name="직선 연결선 63"/>
          <p:cNvCxnSpPr>
            <a:stCxn id="63" idx="1"/>
          </p:cNvCxnSpPr>
          <p:nvPr/>
        </p:nvCxnSpPr>
        <p:spPr>
          <a:xfrm flipV="1">
            <a:off x="3808815" y="2773516"/>
            <a:ext cx="3702824" cy="5121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3429000"/>
            <a:ext cx="4305673" cy="3375952"/>
          </a:xfrm>
          <a:prstGeom prst="rect">
            <a:avLst/>
          </a:prstGeom>
        </p:spPr>
      </p:pic>
      <p:sp>
        <p:nvSpPr>
          <p:cNvPr id="66" name="오른쪽 중괄호 65"/>
          <p:cNvSpPr/>
          <p:nvPr/>
        </p:nvSpPr>
        <p:spPr>
          <a:xfrm>
            <a:off x="4264946" y="3429000"/>
            <a:ext cx="184355" cy="3287661"/>
          </a:xfrm>
          <a:prstGeom prst="rightBrace">
            <a:avLst>
              <a:gd name="adj1" fmla="val 8333"/>
              <a:gd name="adj2" fmla="val 50000"/>
            </a:avLst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7" name="직선 연결선 66"/>
          <p:cNvCxnSpPr>
            <a:stCxn id="66" idx="1"/>
          </p:cNvCxnSpPr>
          <p:nvPr/>
        </p:nvCxnSpPr>
        <p:spPr>
          <a:xfrm>
            <a:off x="4449302" y="5072831"/>
            <a:ext cx="3082822" cy="512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E9E6DD"/>
                </a:solidFill>
              </a:rPr>
              <a:t>3.2.2</a:t>
            </a:r>
            <a:r>
              <a:rPr lang="ko-KR" altLang="en-US" sz="3600" b="1" i="1" kern="0" dirty="0">
                <a:solidFill>
                  <a:srgbClr val="E9E6DD"/>
                </a:solidFill>
              </a:rPr>
              <a:t> 시각화 코드 </a:t>
            </a:r>
            <a:r>
              <a:rPr lang="en-US" altLang="ko-KR" sz="2400" b="1" i="1" kern="0" dirty="0">
                <a:solidFill>
                  <a:srgbClr val="E9E6DD"/>
                </a:solidFill>
              </a:rPr>
              <a:t>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78414" y="1165532"/>
            <a:ext cx="3277419" cy="366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app.py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521882" y="1401095"/>
            <a:ext cx="4670118" cy="3054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/>
              <a:t>이미지를 예측하기 위한 </a:t>
            </a:r>
            <a:r>
              <a:rPr lang="en-US" altLang="ko-KR" sz="1500"/>
              <a:t>Function.</a:t>
            </a:r>
          </a:p>
          <a:p>
            <a:pPr>
              <a:defRPr/>
            </a:pPr>
            <a:r>
              <a:rPr lang="ko-KR" altLang="en-US" sz="1500"/>
              <a:t>사용자가 웹에서 </a:t>
            </a:r>
            <a:r>
              <a:rPr lang="en-US" altLang="ko-KR" sz="1500"/>
              <a:t>‘submit’ </a:t>
            </a:r>
            <a:r>
              <a:rPr lang="ko-KR" altLang="en-US" sz="1500"/>
              <a:t>버튼을 눌렀을 때 반응함</a:t>
            </a:r>
            <a:r>
              <a:rPr lang="en-US" altLang="ko-KR" sz="1500"/>
              <a:t>.</a:t>
            </a:r>
          </a:p>
          <a:p>
            <a:pPr>
              <a:defRPr/>
            </a:pPr>
            <a:endParaRPr lang="en-US" altLang="ko-KR" sz="1500"/>
          </a:p>
          <a:p>
            <a:pPr>
              <a:defRPr/>
            </a:pPr>
            <a:r>
              <a:rPr lang="ko-KR" altLang="en-US" sz="1500"/>
              <a:t>사용자가 웹에 이미지를 업로드 했을 때 반응하여</a:t>
            </a:r>
            <a:r>
              <a:rPr lang="en-US" altLang="ko-KR" sz="1500"/>
              <a:t>,</a:t>
            </a:r>
            <a:r>
              <a:rPr lang="ko-KR" altLang="en-US" sz="1500"/>
              <a:t> </a:t>
            </a:r>
          </a:p>
          <a:p>
            <a:pPr>
              <a:defRPr/>
            </a:pPr>
            <a:r>
              <a:rPr lang="ko-KR" altLang="en-US" sz="1500"/>
              <a:t>이미지를 </a:t>
            </a:r>
            <a:r>
              <a:rPr lang="en-US" altLang="ko-KR" sz="1500"/>
              <a:t>base64_to_pil* Function</a:t>
            </a:r>
            <a:r>
              <a:rPr lang="ko-KR" altLang="en-US" sz="1500"/>
              <a:t>을 통하여 얻음</a:t>
            </a:r>
            <a:r>
              <a:rPr lang="en-US" altLang="ko-KR" sz="1500"/>
              <a:t>.</a:t>
            </a:r>
          </a:p>
          <a:p>
            <a:pPr>
              <a:defRPr/>
            </a:pPr>
            <a:endParaRPr lang="ko-KR" altLang="en-US" sz="1500"/>
          </a:p>
          <a:p>
            <a:pPr>
              <a:defRPr/>
            </a:pPr>
            <a:r>
              <a:rPr lang="ko-KR" altLang="en-US" sz="1500"/>
              <a:t> 모델을 가동하여 예측을 시작</a:t>
            </a:r>
            <a:r>
              <a:rPr lang="en-US" altLang="ko-KR" sz="1500"/>
              <a:t>.</a:t>
            </a:r>
          </a:p>
          <a:p>
            <a:pPr>
              <a:defRPr/>
            </a:pPr>
            <a:endParaRPr lang="en-US" altLang="ko-KR" sz="1500"/>
          </a:p>
          <a:p>
            <a:pPr>
              <a:defRPr/>
            </a:pPr>
            <a:endParaRPr lang="en-US" altLang="ko-KR" sz="1500"/>
          </a:p>
          <a:p>
            <a:pPr>
              <a:defRPr/>
            </a:pPr>
            <a:endParaRPr lang="en-US" altLang="ko-KR" sz="1500"/>
          </a:p>
          <a:p>
            <a:pPr>
              <a:defRPr/>
            </a:pPr>
            <a:endParaRPr lang="en-US" altLang="ko-KR" sz="1500"/>
          </a:p>
          <a:p>
            <a:pPr>
              <a:defRPr/>
            </a:pPr>
            <a:r>
              <a:rPr lang="ko-KR" altLang="en-US" sz="1500"/>
              <a:t> 얼굴의 형태를 </a:t>
            </a:r>
            <a:r>
              <a:rPr lang="en-US" altLang="ko-KR" sz="1500"/>
              <a:t>5</a:t>
            </a:r>
            <a:r>
              <a:rPr lang="ko-KR" altLang="en-US" sz="1500"/>
              <a:t>개로 나누어 예측한 얼굴 사진이 </a:t>
            </a:r>
          </a:p>
          <a:p>
            <a:pPr>
              <a:defRPr/>
            </a:pPr>
            <a:r>
              <a:rPr lang="ko-KR" altLang="en-US" sz="1500"/>
              <a:t>무슨 형태에 가까운지 분류해줌</a:t>
            </a:r>
            <a:r>
              <a:rPr lang="en-US" altLang="ko-KR" sz="1500"/>
              <a:t>.</a:t>
            </a: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4355" y="1607662"/>
            <a:ext cx="5601185" cy="3642675"/>
          </a:xfrm>
          <a:prstGeom prst="rect">
            <a:avLst/>
          </a:prstGeom>
        </p:spPr>
      </p:pic>
      <p:cxnSp>
        <p:nvCxnSpPr>
          <p:cNvPr id="69" name="직선 연결선 68"/>
          <p:cNvCxnSpPr/>
          <p:nvPr/>
        </p:nvCxnSpPr>
        <p:spPr>
          <a:xfrm>
            <a:off x="1182123" y="1667387"/>
            <a:ext cx="6257823" cy="20483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오른쪽 중괄호 69"/>
          <p:cNvSpPr/>
          <p:nvPr/>
        </p:nvSpPr>
        <p:spPr>
          <a:xfrm>
            <a:off x="2820834" y="1923435"/>
            <a:ext cx="45720" cy="522338"/>
          </a:xfrm>
          <a:prstGeom prst="rightBrace">
            <a:avLst>
              <a:gd name="adj1" fmla="val 8333"/>
              <a:gd name="adj2" fmla="val 50000"/>
            </a:avLst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1" name="직선 연결선 70"/>
          <p:cNvCxnSpPr>
            <a:stCxn id="70" idx="1"/>
          </p:cNvCxnSpPr>
          <p:nvPr/>
        </p:nvCxnSpPr>
        <p:spPr>
          <a:xfrm>
            <a:off x="2866554" y="2184605"/>
            <a:ext cx="4583634" cy="15362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2902769" y="2753032"/>
            <a:ext cx="4547419" cy="15363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rot="5400000">
            <a:off x="7322164" y="2881056"/>
            <a:ext cx="235564" cy="1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7439946" y="2998839"/>
            <a:ext cx="215081" cy="10242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오른쪽 중괄호 76"/>
          <p:cNvSpPr/>
          <p:nvPr/>
        </p:nvSpPr>
        <p:spPr>
          <a:xfrm>
            <a:off x="2851559" y="2630129"/>
            <a:ext cx="45720" cy="645242"/>
          </a:xfrm>
          <a:prstGeom prst="rightBrace">
            <a:avLst>
              <a:gd name="adj1" fmla="val 8333"/>
              <a:gd name="adj2" fmla="val 50000"/>
            </a:avLst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오른쪽 중괄호 77"/>
          <p:cNvSpPr/>
          <p:nvPr/>
        </p:nvSpPr>
        <p:spPr>
          <a:xfrm>
            <a:off x="5739785" y="3429000"/>
            <a:ext cx="45719" cy="1485080"/>
          </a:xfrm>
          <a:prstGeom prst="rightBrace">
            <a:avLst>
              <a:gd name="adj1" fmla="val 8333"/>
              <a:gd name="adj2" fmla="val 50000"/>
            </a:avLst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9" name="직선 연결선 78"/>
          <p:cNvCxnSpPr>
            <a:stCxn id="78" idx="1"/>
          </p:cNvCxnSpPr>
          <p:nvPr/>
        </p:nvCxnSpPr>
        <p:spPr>
          <a:xfrm flipV="1">
            <a:off x="5785506" y="4145936"/>
            <a:ext cx="1838795" cy="25604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util.py - base64_to_pil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984865" y="2114696"/>
            <a:ext cx="5654366" cy="23495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38540" y="2164121"/>
            <a:ext cx="4649840" cy="1462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util.py</a:t>
            </a:r>
            <a:r>
              <a:rPr lang="ko-KR" altLang="en-US"/>
              <a:t>에 </a:t>
            </a:r>
            <a:r>
              <a:rPr lang="en-US" altLang="ko-KR"/>
              <a:t>def base64_to_pil</a:t>
            </a:r>
            <a:r>
              <a:rPr lang="ko-KR" altLang="en-US"/>
              <a:t>로 지정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base64 </a:t>
            </a:r>
            <a:r>
              <a:rPr lang="ko-KR" altLang="en-US"/>
              <a:t>이미지 데이터를 </a:t>
            </a:r>
            <a:endParaRPr lang="en-US" altLang="ko-KR"/>
          </a:p>
          <a:p>
            <a:pPr>
              <a:defRPr/>
            </a:pPr>
            <a:r>
              <a:rPr lang="en-US" altLang="ko-KR"/>
              <a:t>PIL(pillow)</a:t>
            </a:r>
            <a:r>
              <a:rPr lang="ko-KR" altLang="en-US"/>
              <a:t>이미지로 변환해주는 </a:t>
            </a:r>
            <a:r>
              <a:rPr lang="en-US" altLang="ko-KR"/>
              <a:t>Function.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8459" y="1652024"/>
            <a:ext cx="2642419" cy="36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util.py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rgbClr val="E9E6DD"/>
                </a:solidFill>
              </a:rPr>
              <a:t>Contents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9929" y="1103422"/>
            <a:ext cx="10632141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 sz="2800" b="1" dirty="0">
                <a:solidFill>
                  <a:srgbClr val="353535"/>
                </a:solidFill>
                <a:latin typeface="Microsoft GothicNeo"/>
                <a:ea typeface="Microsoft GothicNeo"/>
                <a:cs typeface="Microsoft GothicNeo"/>
              </a:rPr>
              <a:t>개요</a:t>
            </a:r>
          </a:p>
          <a:p>
            <a:pPr lvl="0">
              <a:defRPr/>
            </a:pPr>
            <a:r>
              <a:rPr lang="en-US" altLang="ko-KR" dirty="0"/>
              <a:t>          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1.1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주제    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----------------------------------------------------------------------</a:t>
            </a:r>
          </a:p>
          <a:p>
            <a:pPr lvl="0">
              <a:defRPr/>
            </a:pP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              1.2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목적    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----------------------------------------------------------------------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sz="2800" b="1" dirty="0">
                <a:solidFill>
                  <a:srgbClr val="353535"/>
                </a:solidFill>
                <a:latin typeface="Microsoft GothicNeo"/>
                <a:ea typeface="Microsoft GothicNeo"/>
                <a:cs typeface="Microsoft GothicNeo"/>
              </a:rPr>
              <a:t>2. </a:t>
            </a:r>
            <a:r>
              <a:rPr lang="ko-KR" altLang="en-US" sz="2800" b="1" dirty="0">
                <a:solidFill>
                  <a:srgbClr val="353535"/>
                </a:solidFill>
                <a:latin typeface="Microsoft GothicNeo"/>
                <a:ea typeface="Microsoft GothicNeo"/>
                <a:cs typeface="Microsoft GothicNeo"/>
              </a:rPr>
              <a:t>수행 일정</a:t>
            </a:r>
          </a:p>
          <a:p>
            <a:pPr lvl="0">
              <a:defRPr/>
            </a:pPr>
            <a:r>
              <a:rPr lang="en-US" altLang="ko-KR" dirty="0"/>
              <a:t>          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2.1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일정    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----------------------------------------------------------------------</a:t>
            </a:r>
          </a:p>
          <a:p>
            <a:pPr lvl="0">
              <a:defRPr/>
            </a:pP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              2.2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역할분담 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-------------------------------------------------------------------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sz="2800" b="1" dirty="0">
                <a:solidFill>
                  <a:srgbClr val="353535"/>
                </a:solidFill>
                <a:latin typeface="Microsoft GothicNeo"/>
                <a:ea typeface="Microsoft GothicNeo"/>
                <a:cs typeface="Microsoft GothicNeo"/>
              </a:rPr>
              <a:t>3. </a:t>
            </a:r>
            <a:r>
              <a:rPr lang="ko-KR" altLang="en-US" sz="2800" b="1" dirty="0">
                <a:solidFill>
                  <a:srgbClr val="353535"/>
                </a:solidFill>
                <a:latin typeface="Microsoft GothicNeo"/>
                <a:ea typeface="Microsoft GothicNeo"/>
                <a:cs typeface="Microsoft GothicNeo"/>
              </a:rPr>
              <a:t>개발</a:t>
            </a:r>
          </a:p>
          <a:p>
            <a:pPr lvl="0">
              <a:defRPr/>
            </a:pPr>
            <a:r>
              <a:rPr lang="en-US" altLang="ko-KR" dirty="0"/>
              <a:t>          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3.1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모델     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----------------------------------------------------------------------</a:t>
            </a:r>
          </a:p>
          <a:p>
            <a:pPr lvl="0">
              <a:defRPr/>
            </a:pP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              3.2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시각화  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---------------------------------------------------------------------</a:t>
            </a:r>
          </a:p>
          <a:p>
            <a:pPr lvl="0">
              <a:defRPr/>
            </a:pPr>
            <a:endParaRPr lang="en-US" altLang="ko-KR" dirty="0">
              <a:latin typeface="Microsoft GothicNeo"/>
              <a:ea typeface="Microsoft GothicNeo"/>
              <a:cs typeface="Microsoft GothicNeo"/>
            </a:endParaRPr>
          </a:p>
          <a:p>
            <a:pPr>
              <a:defRPr/>
            </a:pPr>
            <a:r>
              <a:rPr lang="en-US" altLang="ko-KR" sz="2800" b="1" dirty="0">
                <a:solidFill>
                  <a:srgbClr val="353535"/>
                </a:solidFill>
                <a:latin typeface="Microsoft GothicNeo"/>
                <a:ea typeface="Microsoft GothicNeo"/>
                <a:cs typeface="Microsoft GothicNeo"/>
              </a:rPr>
              <a:t>4. </a:t>
            </a:r>
            <a:r>
              <a:rPr lang="ko-KR" altLang="en-US" sz="2800" b="1" dirty="0">
                <a:solidFill>
                  <a:srgbClr val="353535"/>
                </a:solidFill>
                <a:latin typeface="Microsoft GothicNeo"/>
                <a:ea typeface="Microsoft GothicNeo"/>
                <a:cs typeface="Microsoft GothicNeo"/>
              </a:rPr>
              <a:t>결론</a:t>
            </a:r>
          </a:p>
          <a:p>
            <a:pPr lvl="0">
              <a:defRPr/>
            </a:pPr>
            <a:r>
              <a:rPr lang="en-US" altLang="ko-KR" dirty="0"/>
              <a:t>                     -----------------------------------------------------------------------------</a:t>
            </a:r>
          </a:p>
          <a:p>
            <a:pPr lvl="0">
              <a:defRPr/>
            </a:pPr>
            <a:r>
              <a:rPr lang="en-US" altLang="ko-KR" sz="2800" b="1" dirty="0">
                <a:solidFill>
                  <a:srgbClr val="353535"/>
                </a:solidFill>
                <a:latin typeface="Microsoft GothicNeo"/>
                <a:ea typeface="Microsoft GothicNeo"/>
                <a:cs typeface="Microsoft GothicNeo"/>
              </a:rPr>
              <a:t>5. </a:t>
            </a:r>
            <a:r>
              <a:rPr lang="ko-KR" altLang="en-US" sz="2800" b="1" dirty="0">
                <a:solidFill>
                  <a:srgbClr val="353535"/>
                </a:solidFill>
                <a:latin typeface="Microsoft GothicNeo"/>
                <a:ea typeface="Microsoft GothicNeo"/>
                <a:cs typeface="Microsoft GothicNeo"/>
              </a:rPr>
              <a:t>마무리</a:t>
            </a:r>
          </a:p>
          <a:p>
            <a:pPr lvl="0">
              <a:defRPr/>
            </a:pP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             5.1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한계점  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----------------------------------------------------------------------</a:t>
            </a:r>
          </a:p>
          <a:p>
            <a:pPr lvl="0">
              <a:defRPr/>
            </a:pP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             5.2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소감    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-----------------------------------------------------------------------</a:t>
            </a: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E9E6DD"/>
                </a:solidFill>
              </a:rPr>
              <a:t>3.3 </a:t>
            </a:r>
            <a:r>
              <a:rPr lang="ko-KR" altLang="en-US" sz="3600" b="1" i="1" kern="0" dirty="0">
                <a:solidFill>
                  <a:srgbClr val="E9E6DD"/>
                </a:solidFill>
              </a:rPr>
              <a:t>시연 </a:t>
            </a:r>
            <a:endParaRPr lang="en-US" altLang="ko-KR" sz="3600" b="1" i="1" kern="0" dirty="0">
              <a:solidFill>
                <a:srgbClr val="E9E6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38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defRPr/>
            </a:pPr>
            <a:endParaRPr lang="ko-KR" altLang="en-US">
              <a:solidFill>
                <a:srgbClr val="E9E6DD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054304" y="1979404"/>
            <a:ext cx="3600000" cy="3600000"/>
          </a:xfrm>
          <a:prstGeom prst="ellipse">
            <a:avLst/>
          </a:prstGeom>
          <a:blipFill dpi="0" rotWithShape="1">
            <a:blip r:embed="rId3">
              <a:alphaModFix amt="1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600" b="1" i="1" dirty="0">
                <a:solidFill>
                  <a:schemeClr val="tx1"/>
                </a:solidFill>
                <a:latin typeface="Microsoft GothicNeo"/>
                <a:ea typeface="Microsoft GothicNeo"/>
                <a:cs typeface="Microsoft GothicNeo"/>
              </a:rPr>
              <a:t>4. </a:t>
            </a:r>
            <a:r>
              <a:rPr lang="ko-KR" altLang="en-US" sz="3600" b="1" i="1" dirty="0">
                <a:solidFill>
                  <a:schemeClr val="tx1"/>
                </a:solidFill>
                <a:latin typeface="Microsoft GothicNeo"/>
                <a:ea typeface="Microsoft GothicNeo"/>
                <a:cs typeface="Microsoft GothicNeo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60552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E9E6DD"/>
                </a:solidFill>
              </a:rPr>
              <a:t>4. </a:t>
            </a:r>
            <a:r>
              <a:rPr lang="ko-KR" altLang="en-US" sz="3600" b="1" i="1" kern="0" dirty="0">
                <a:solidFill>
                  <a:srgbClr val="E9E6DD"/>
                </a:solidFill>
              </a:rPr>
              <a:t>결론</a:t>
            </a:r>
            <a:endParaRPr lang="en-US" altLang="ko-KR" sz="3600" b="1" i="1" kern="0" dirty="0">
              <a:solidFill>
                <a:srgbClr val="E9E6DD"/>
              </a:solidFill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6133652-7AD8-4088-B348-3EDF82331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782504"/>
              </p:ext>
            </p:extLst>
          </p:nvPr>
        </p:nvGraphicFramePr>
        <p:xfrm>
          <a:off x="718765" y="1369402"/>
          <a:ext cx="6907719" cy="2214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02573">
                  <a:extLst>
                    <a:ext uri="{9D8B030D-6E8A-4147-A177-3AD203B41FA5}">
                      <a16:colId xmlns:a16="http://schemas.microsoft.com/office/drawing/2014/main" val="2314272098"/>
                    </a:ext>
                  </a:extLst>
                </a:gridCol>
                <a:gridCol w="2302573">
                  <a:extLst>
                    <a:ext uri="{9D8B030D-6E8A-4147-A177-3AD203B41FA5}">
                      <a16:colId xmlns:a16="http://schemas.microsoft.com/office/drawing/2014/main" val="3626109786"/>
                    </a:ext>
                  </a:extLst>
                </a:gridCol>
                <a:gridCol w="2302573">
                  <a:extLst>
                    <a:ext uri="{9D8B030D-6E8A-4147-A177-3AD203B41FA5}">
                      <a16:colId xmlns:a16="http://schemas.microsoft.com/office/drawing/2014/main" val="2011166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base model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Transfer model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Final model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67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EfficientNet-B7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0.7915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0.8062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124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SVM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0.4503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6257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VGG16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0.6352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0.7647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816918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ResNet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0.7199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0.8005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993981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MobileNet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0.6808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0.7174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8714675"/>
                  </a:ext>
                </a:extLst>
              </a:tr>
            </a:tbl>
          </a:graphicData>
        </a:graphic>
      </p:graphicFrame>
      <p:sp>
        <p:nvSpPr>
          <p:cNvPr id="7" name="사각형: 둥근 모서리 1">
            <a:extLst>
              <a:ext uri="{FF2B5EF4-FFF2-40B4-BE49-F238E27FC236}">
                <a16:creationId xmlns:a16="http://schemas.microsoft.com/office/drawing/2014/main" id="{F212AEC7-A45F-49AE-84F3-7CD6D68E1659}"/>
              </a:ext>
            </a:extLst>
          </p:cNvPr>
          <p:cNvSpPr/>
          <p:nvPr/>
        </p:nvSpPr>
        <p:spPr>
          <a:xfrm>
            <a:off x="7819588" y="1242943"/>
            <a:ext cx="4067612" cy="2745397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</a:rPr>
              <a:t> 우리는 정확도가 높은 얼굴형 분류 모델을 개발하기 위해 여러가지 </a:t>
            </a:r>
            <a:r>
              <a:rPr lang="en-US" altLang="ko-KR" dirty="0">
                <a:solidFill>
                  <a:schemeClr val="tx1"/>
                </a:solidFill>
              </a:rPr>
              <a:t>CNN</a:t>
            </a:r>
            <a:r>
              <a:rPr lang="ko-KR" altLang="en-US" dirty="0">
                <a:solidFill>
                  <a:schemeClr val="tx1"/>
                </a:solidFill>
              </a:rPr>
              <a:t>모델들을 </a:t>
            </a:r>
            <a:r>
              <a:rPr lang="en-US" altLang="ko-KR" dirty="0">
                <a:solidFill>
                  <a:schemeClr val="tx1"/>
                </a:solidFill>
              </a:rPr>
              <a:t>base model</a:t>
            </a:r>
            <a:r>
              <a:rPr lang="ko-KR" altLang="en-US" dirty="0">
                <a:solidFill>
                  <a:schemeClr val="tx1"/>
                </a:solidFill>
              </a:rPr>
              <a:t>로 하여 </a:t>
            </a:r>
            <a:r>
              <a:rPr lang="en-US" altLang="ko-KR" dirty="0">
                <a:solidFill>
                  <a:schemeClr val="tx1"/>
                </a:solidFill>
              </a:rPr>
              <a:t>Transfer learning</a:t>
            </a:r>
            <a:r>
              <a:rPr lang="ko-KR" altLang="en-US" dirty="0">
                <a:solidFill>
                  <a:schemeClr val="tx1"/>
                </a:solidFill>
              </a:rPr>
              <a:t>을 시킨 후 </a:t>
            </a:r>
            <a:r>
              <a:rPr lang="en-US" altLang="ko-KR" dirty="0">
                <a:solidFill>
                  <a:schemeClr val="tx1"/>
                </a:solidFill>
              </a:rPr>
              <a:t>Semi-supervised learning</a:t>
            </a:r>
            <a:r>
              <a:rPr lang="ko-KR" altLang="en-US" dirty="0">
                <a:solidFill>
                  <a:schemeClr val="tx1"/>
                </a:solidFill>
              </a:rPr>
              <a:t>을 하였다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>
              <a:defRPr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그 결과 </a:t>
            </a:r>
            <a:r>
              <a:rPr lang="en-US" altLang="ko-KR" dirty="0">
                <a:solidFill>
                  <a:schemeClr val="tx1"/>
                </a:solidFill>
              </a:rPr>
              <a:t>base model</a:t>
            </a:r>
            <a:r>
              <a:rPr lang="ko-KR" altLang="en-US" dirty="0">
                <a:solidFill>
                  <a:schemeClr val="tx1"/>
                </a:solidFill>
              </a:rPr>
              <a:t>을 </a:t>
            </a:r>
            <a:r>
              <a:rPr lang="en-US" altLang="ko-KR" dirty="0">
                <a:solidFill>
                  <a:schemeClr val="tx1"/>
                </a:solidFill>
              </a:rPr>
              <a:t>EfficientNet-B7</a:t>
            </a:r>
            <a:r>
              <a:rPr lang="ko-KR" altLang="en-US" dirty="0">
                <a:solidFill>
                  <a:schemeClr val="tx1"/>
                </a:solidFill>
              </a:rPr>
              <a:t>로 학습시킨 모델의 정확도가 </a:t>
            </a:r>
            <a:r>
              <a:rPr lang="en-US" altLang="ko-KR" dirty="0">
                <a:solidFill>
                  <a:schemeClr val="tx1"/>
                </a:solidFill>
              </a:rPr>
              <a:t>0.8062</a:t>
            </a:r>
            <a:r>
              <a:rPr lang="ko-KR" altLang="en-US" dirty="0">
                <a:solidFill>
                  <a:schemeClr val="tx1"/>
                </a:solidFill>
              </a:rPr>
              <a:t>로 가장 높았다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68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defRPr/>
            </a:pPr>
            <a:endParaRPr lang="ko-KR" altLang="en-US">
              <a:solidFill>
                <a:srgbClr val="E9E6DD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054304" y="1979404"/>
            <a:ext cx="3600000" cy="3600000"/>
          </a:xfrm>
          <a:prstGeom prst="ellipse">
            <a:avLst/>
          </a:prstGeom>
          <a:blipFill dpi="0" rotWithShape="1">
            <a:blip r:embed="rId3">
              <a:alphaModFix amt="1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600" b="1" i="1" dirty="0">
                <a:solidFill>
                  <a:schemeClr val="tx1"/>
                </a:solidFill>
                <a:latin typeface="Microsoft GothicNeo"/>
                <a:ea typeface="Microsoft GothicNeo"/>
                <a:cs typeface="Microsoft GothicNeo"/>
              </a:rPr>
              <a:t>5. </a:t>
            </a:r>
            <a:r>
              <a:rPr lang="ko-KR" altLang="en-US" sz="3600" b="1" i="1" dirty="0">
                <a:solidFill>
                  <a:schemeClr val="tx1"/>
                </a:solidFill>
                <a:latin typeface="Microsoft GothicNeo"/>
                <a:ea typeface="Microsoft GothicNeo"/>
                <a:cs typeface="Microsoft GothicNeo"/>
              </a:rPr>
              <a:t>마무리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93022" y="2748353"/>
            <a:ext cx="3600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+mj-ea"/>
                <a:ea typeface="+mj-ea"/>
              </a:rPr>
              <a:t>5.1 </a:t>
            </a:r>
            <a:r>
              <a:rPr lang="ko-KR" altLang="en-US" sz="3200" b="1" dirty="0">
                <a:latin typeface="+mj-ea"/>
                <a:ea typeface="+mj-ea"/>
              </a:rPr>
              <a:t>한계점</a:t>
            </a:r>
          </a:p>
          <a:p>
            <a:pPr lvl="0">
              <a:defRPr/>
            </a:pPr>
            <a:endParaRPr lang="en-US" altLang="ko-KR" sz="3200" b="1" dirty="0">
              <a:latin typeface="+mj-ea"/>
              <a:ea typeface="+mj-ea"/>
            </a:endParaRPr>
          </a:p>
          <a:p>
            <a:pPr lvl="0">
              <a:defRPr/>
            </a:pPr>
            <a:endParaRPr lang="en-US" altLang="ko-KR" sz="3200" b="1" dirty="0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 sz="3200" b="1" dirty="0">
                <a:latin typeface="+mj-ea"/>
                <a:ea typeface="+mj-ea"/>
              </a:rPr>
              <a:t>5.2 </a:t>
            </a:r>
            <a:r>
              <a:rPr lang="ko-KR" altLang="en-US" sz="3200" b="1" dirty="0">
                <a:latin typeface="+mj-ea"/>
                <a:ea typeface="+mj-ea"/>
              </a:rPr>
              <a:t>소감</a:t>
            </a:r>
          </a:p>
        </p:txBody>
      </p:sp>
    </p:spTree>
    <p:extLst>
      <p:ext uri="{BB962C8B-B14F-4D97-AF65-F5344CB8AC3E}">
        <p14:creationId xmlns:p14="http://schemas.microsoft.com/office/powerpoint/2010/main" val="58991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E9E6DD"/>
                </a:solidFill>
              </a:rPr>
              <a:t>5.1 </a:t>
            </a:r>
            <a:r>
              <a:rPr lang="ko-KR" altLang="en-US" sz="3600" b="1" i="1" kern="0" dirty="0">
                <a:solidFill>
                  <a:srgbClr val="E9E6DD"/>
                </a:solidFill>
              </a:rPr>
              <a:t>한계점</a:t>
            </a:r>
            <a:endParaRPr lang="en-US" altLang="ko-KR" sz="3600" b="1" i="1" kern="0" dirty="0">
              <a:solidFill>
                <a:srgbClr val="E9E6DD"/>
              </a:solidFill>
            </a:endParaRPr>
          </a:p>
        </p:txBody>
      </p:sp>
      <p:sp>
        <p:nvSpPr>
          <p:cNvPr id="8" name="사각형: 둥근 모서리 1">
            <a:extLst>
              <a:ext uri="{FF2B5EF4-FFF2-40B4-BE49-F238E27FC236}">
                <a16:creationId xmlns:a16="http://schemas.microsoft.com/office/drawing/2014/main" id="{DD76490A-72B9-421F-B004-99366419DFEE}"/>
              </a:ext>
            </a:extLst>
          </p:cNvPr>
          <p:cNvSpPr/>
          <p:nvPr/>
        </p:nvSpPr>
        <p:spPr>
          <a:xfrm>
            <a:off x="1214508" y="1589741"/>
            <a:ext cx="10332224" cy="4324675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4CED84A-136D-4E70-B36C-8D938E76C18D}"/>
              </a:ext>
            </a:extLst>
          </p:cNvPr>
          <p:cNvCxnSpPr>
            <a:cxnSpLocks/>
          </p:cNvCxnSpPr>
          <p:nvPr/>
        </p:nvCxnSpPr>
        <p:spPr>
          <a:xfrm>
            <a:off x="2120630" y="3536004"/>
            <a:ext cx="90640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03D68F7-05EE-4638-AA5E-D4971E8C2B20}"/>
              </a:ext>
            </a:extLst>
          </p:cNvPr>
          <p:cNvSpPr txBox="1"/>
          <p:nvPr/>
        </p:nvSpPr>
        <p:spPr>
          <a:xfrm>
            <a:off x="1745390" y="1778043"/>
            <a:ext cx="92704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 모델의 정확도를 더 높이기 위해 여러가지 시도를 하였으나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개나 고양이 분류와 같은 확실한 기준점이 있는 분류가 아닌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‘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얼굴형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’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이란 다소 애매하고 주관적인 요소의 예측이기 때문에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정확도 상승에 한계가 있는 것으로 판단된다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예를 들면 개와 고양이의 구별은 모든 사람이 정확하게 판단하는 반면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얼굴형의 경우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1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팀 팀원인 권승현의 얼굴형을 판단 할 때 사람에 따라 누구는 둥근 형으로 판단 할 수도 있고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다른 사람은 계란형으로 판단 할 수도 있어 정확도가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100%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에 가깝게 가는 것은 매우 실현하기 어려운 것으로 판단된다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cs typeface="Aharoni"/>
              </a:rPr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3645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E9E6DD"/>
                </a:solidFill>
              </a:rPr>
              <a:t>5.2 </a:t>
            </a:r>
            <a:r>
              <a:rPr lang="ko-KR" altLang="en-US" sz="3600" b="1" i="1" kern="0" dirty="0">
                <a:solidFill>
                  <a:srgbClr val="E9E6DD"/>
                </a:solidFill>
              </a:rPr>
              <a:t>소감</a:t>
            </a:r>
            <a:endParaRPr lang="en-US" altLang="ko-KR" sz="3600" b="1" i="1" kern="0" dirty="0">
              <a:solidFill>
                <a:srgbClr val="E9E6DD"/>
              </a:solidFill>
            </a:endParaRPr>
          </a:p>
        </p:txBody>
      </p:sp>
      <p:sp>
        <p:nvSpPr>
          <p:cNvPr id="14" name="사각형: 둥근 모서리 5"/>
          <p:cNvSpPr/>
          <p:nvPr/>
        </p:nvSpPr>
        <p:spPr>
          <a:xfrm>
            <a:off x="357350" y="1269604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박영범</a:t>
            </a:r>
          </a:p>
        </p:txBody>
      </p:sp>
      <p:sp>
        <p:nvSpPr>
          <p:cNvPr id="8" name="사각형: 둥근 모서리 5"/>
          <p:cNvSpPr/>
          <p:nvPr/>
        </p:nvSpPr>
        <p:spPr>
          <a:xfrm>
            <a:off x="4153380" y="1269604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권승현</a:t>
            </a:r>
          </a:p>
        </p:txBody>
      </p:sp>
      <p:sp>
        <p:nvSpPr>
          <p:cNvPr id="12" name="사각형: 둥근 모서리 5"/>
          <p:cNvSpPr/>
          <p:nvPr/>
        </p:nvSpPr>
        <p:spPr>
          <a:xfrm>
            <a:off x="357350" y="4627004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김예진</a:t>
            </a:r>
          </a:p>
        </p:txBody>
      </p:sp>
      <p:sp>
        <p:nvSpPr>
          <p:cNvPr id="15" name="사각형: 둥근 모서리 5"/>
          <p:cNvSpPr/>
          <p:nvPr/>
        </p:nvSpPr>
        <p:spPr>
          <a:xfrm>
            <a:off x="5493352" y="4627004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김호준</a:t>
            </a:r>
          </a:p>
        </p:txBody>
      </p:sp>
      <p:sp>
        <p:nvSpPr>
          <p:cNvPr id="16" name="사각형: 둥근 모서리 5"/>
          <p:cNvSpPr/>
          <p:nvPr/>
        </p:nvSpPr>
        <p:spPr>
          <a:xfrm>
            <a:off x="8051260" y="1241613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최상준</a:t>
            </a: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7848369" y="1351494"/>
            <a:ext cx="0" cy="2999647"/>
          </a:xfrm>
          <a:prstGeom prst="line">
            <a:avLst/>
          </a:prstGeom>
          <a:ln w="19050">
            <a:solidFill>
              <a:srgbClr val="AC8A6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3955378" y="1417539"/>
            <a:ext cx="0" cy="2905611"/>
          </a:xfrm>
          <a:prstGeom prst="line">
            <a:avLst/>
          </a:prstGeom>
          <a:ln w="19050">
            <a:solidFill>
              <a:srgbClr val="AC8A6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493352" y="4443271"/>
            <a:ext cx="6251617" cy="0"/>
          </a:xfrm>
          <a:prstGeom prst="line">
            <a:avLst/>
          </a:prstGeom>
          <a:ln w="19050">
            <a:solidFill>
              <a:srgbClr val="AC8A6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5411381" y="4627004"/>
            <a:ext cx="0" cy="1883471"/>
          </a:xfrm>
          <a:prstGeom prst="line">
            <a:avLst/>
          </a:prstGeom>
          <a:ln w="19050">
            <a:solidFill>
              <a:srgbClr val="AC8A6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132325" y="1723945"/>
            <a:ext cx="3768285" cy="2633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latin typeface="Microsoft GothicNeo"/>
                <a:ea typeface="Microsoft GothicNeo"/>
                <a:cs typeface="Microsoft GothicNeo"/>
              </a:rPr>
              <a:t>처음으로 진행해본 멘토링 프로젝트이기에 어색한 감도 있었지만 멘토님의 적절한 멘토링과 필요한 부분을 지적해주신 강사님의 도움으로 짧은 시간안에 프로젝트를 마무리 할 수 있었던 것 같습니다</a:t>
            </a:r>
            <a:r>
              <a:rPr lang="en-US" altLang="ko-KR" sz="1600" dirty="0">
                <a:latin typeface="Microsoft GothicNeo"/>
                <a:ea typeface="Microsoft GothicNeo"/>
                <a:cs typeface="Microsoft GothicNeo"/>
              </a:rPr>
              <a:t>. </a:t>
            </a:r>
            <a:r>
              <a:rPr lang="ko-KR" altLang="en-US" sz="1600" dirty="0">
                <a:latin typeface="Microsoft GothicNeo"/>
                <a:ea typeface="Microsoft GothicNeo"/>
                <a:cs typeface="Microsoft GothicNeo"/>
              </a:rPr>
              <a:t>부족한 부분과 프로젝트의 진행에 대한 경험을 쌓아 유익한 시간이었습니다</a:t>
            </a:r>
            <a:r>
              <a:rPr lang="en-US" altLang="ko-KR" sz="1600" dirty="0">
                <a:latin typeface="Microsoft GothicNeo"/>
                <a:ea typeface="Microsoft GothicNeo"/>
                <a:cs typeface="Microsoft GothicNeo"/>
              </a:rPr>
              <a:t>.</a:t>
            </a:r>
            <a:endParaRPr lang="ko-KR" altLang="en-US" sz="1600" dirty="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5054" y="4498477"/>
            <a:ext cx="4609083" cy="15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Microsoft GothicNeo"/>
                <a:ea typeface="Microsoft GothicNeo"/>
                <a:cs typeface="Microsoft GothicNeo"/>
              </a:rPr>
              <a:t>멘토님과 선생님의 조언 하에 프로젝트의 방향성과 목적을 확실하게 정할 수 있어서 좋았고</a:t>
            </a:r>
            <a:r>
              <a:rPr lang="en-US" altLang="ko-KR" sz="1600"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ko-KR" altLang="en-US" sz="1600">
                <a:latin typeface="Microsoft GothicNeo"/>
                <a:ea typeface="Microsoft GothicNeo"/>
                <a:cs typeface="Microsoft GothicNeo"/>
              </a:rPr>
              <a:t>프로젝트를 수행하기 위해 많은 자료를 찾아보고 적용하는 과정에서 실력이 많이 향상된 것 같습니다</a:t>
            </a:r>
            <a:r>
              <a:rPr lang="en-US" altLang="ko-KR" sz="1600">
                <a:latin typeface="Microsoft GothicNeo"/>
                <a:ea typeface="Microsoft GothicNeo"/>
                <a:cs typeface="Microsoft GothicNeo"/>
              </a:rPr>
              <a:t>.</a:t>
            </a:r>
            <a:endParaRPr lang="ko-KR" altLang="en-US" sz="1600">
              <a:latin typeface="Microsoft GothicNeo"/>
              <a:ea typeface="Microsoft GothicNeo"/>
              <a:cs typeface="Microsoft GothicNeo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357350" y="4443271"/>
            <a:ext cx="4906300" cy="0"/>
          </a:xfrm>
          <a:prstGeom prst="line">
            <a:avLst/>
          </a:prstGeom>
          <a:ln w="19050">
            <a:solidFill>
              <a:srgbClr val="AC8A6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97928" y="1689287"/>
            <a:ext cx="3420806" cy="2633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팀원들과 협업하면서 혼자보단 여럿이 하는게 프로젝트 결과가 더 좋게 흘러간다는 것을 배울 수 있었습니다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부족한 실력인데 다들 믿고 좋은 피드백 하면서 실력도 향상 할 수 있던 좋은 기회였습니다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동북여고 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45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 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!!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나 잊으면 안된다 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!!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4420" y="1717278"/>
            <a:ext cx="3627265" cy="2633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프로젝트를 여러 번 진행 해왔지만 할 때마다 쉽지 않다는 것을 느꼈습니다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정말 중간에 포기하고 싶었지만 믿음직한 팀원들 덕분에 포기하지 않고 프로젝트를 끝마칠 수 있었습니다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부족한 팀장을 믿고 일정을 성실히 수행해 준 팀원들에게 감사하단 인사를 전하고 싶습니다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4BAD58-D3EE-46AB-B56E-ABF40F8E0CC7}"/>
              </a:ext>
            </a:extLst>
          </p:cNvPr>
          <p:cNvSpPr txBox="1"/>
          <p:nvPr/>
        </p:nvSpPr>
        <p:spPr>
          <a:xfrm>
            <a:off x="883870" y="4984608"/>
            <a:ext cx="4445541" cy="152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멘토링을 통해 프로젝트에 대해 다양한 관점으로 접근할 수 있어서 좋았습니다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프로젝트를 더 잘 수행하기 위해 많은 것들을 찾아보며 공부가 많이 되었습니다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defRPr/>
            </a:pPr>
            <a:endParaRPr lang="ko-KR" altLang="en-US">
              <a:solidFill>
                <a:srgbClr val="E9E6DD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111173" y="1650663"/>
            <a:ext cx="4320000" cy="4320000"/>
          </a:xfrm>
          <a:prstGeom prst="ellipse">
            <a:avLst/>
          </a:prstGeom>
          <a:blipFill dpi="0" rotWithShape="1">
            <a:blip r:embed="rId3">
              <a:alphaModFix amt="1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4400" b="1" i="1" dirty="0">
                <a:solidFill>
                  <a:schemeClr val="tx1"/>
                </a:solidFill>
                <a:latin typeface="Microsoft GothicNeo"/>
                <a:ea typeface="Microsoft GothicNeo"/>
                <a:cs typeface="Microsoft GothicNeo"/>
              </a:rPr>
              <a:t>Thank You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z="4400" b="1" i="1" dirty="0">
              <a:solidFill>
                <a:schemeClr val="tx1"/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pic>
        <p:nvPicPr>
          <p:cNvPr id="4" name="그래픽 3" descr="웃는 얼굴(윤곽선) 단색으로 채워진">
            <a:extLst>
              <a:ext uri="{FF2B5EF4-FFF2-40B4-BE49-F238E27FC236}">
                <a16:creationId xmlns:a16="http://schemas.microsoft.com/office/drawing/2014/main" id="{5E4ACCDE-CE3D-4965-855F-D78835653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01522" y="38106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defRPr/>
            </a:pPr>
            <a:endParaRPr lang="ko-KR" altLang="en-US">
              <a:solidFill>
                <a:srgbClr val="E9E6DD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054304" y="1979404"/>
            <a:ext cx="3600000" cy="3600000"/>
          </a:xfrm>
          <a:prstGeom prst="ellipse">
            <a:avLst/>
          </a:prstGeom>
          <a:blipFill dpi="0" rotWithShape="1">
            <a:blip r:embed="rId3">
              <a:alphaModFix amt="1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4400" b="1" i="1">
                <a:solidFill>
                  <a:schemeClr val="tx1"/>
                </a:solidFill>
                <a:latin typeface="Microsoft GothicNeo"/>
                <a:ea typeface="Microsoft GothicNeo"/>
                <a:cs typeface="Microsoft GothicNeo"/>
              </a:rPr>
              <a:t>1. </a:t>
            </a:r>
            <a:r>
              <a:rPr lang="ko-KR" altLang="en-US" sz="4400" b="1" i="1">
                <a:solidFill>
                  <a:schemeClr val="tx1"/>
                </a:solidFill>
                <a:latin typeface="Microsoft GothicNeo"/>
                <a:ea typeface="Microsoft GothicNeo"/>
                <a:cs typeface="Microsoft GothicNeo"/>
              </a:rPr>
              <a:t>개요</a:t>
            </a:r>
            <a:endParaRPr lang="en-US" altLang="ko-KR" sz="4400" b="1" i="1">
              <a:solidFill>
                <a:schemeClr val="tx1"/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93022" y="2748353"/>
            <a:ext cx="3600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latin typeface="+mj-ea"/>
                <a:ea typeface="+mj-ea"/>
              </a:rPr>
              <a:t>1.1 </a:t>
            </a:r>
            <a:r>
              <a:rPr lang="ko-KR" altLang="en-US" sz="3200" b="1">
                <a:latin typeface="+mj-ea"/>
                <a:ea typeface="+mj-ea"/>
              </a:rPr>
              <a:t>주제</a:t>
            </a:r>
          </a:p>
          <a:p>
            <a:pPr lvl="0">
              <a:defRPr/>
            </a:pPr>
            <a:endParaRPr lang="en-US" altLang="ko-KR" sz="3200" b="1">
              <a:latin typeface="+mj-ea"/>
              <a:ea typeface="+mj-ea"/>
            </a:endParaRPr>
          </a:p>
          <a:p>
            <a:pPr lvl="0">
              <a:defRPr/>
            </a:pPr>
            <a:endParaRPr lang="en-US" altLang="ko-KR" sz="3200" b="1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 sz="3200" b="1">
                <a:latin typeface="+mj-ea"/>
                <a:ea typeface="+mj-ea"/>
              </a:rPr>
              <a:t>1.2 </a:t>
            </a:r>
            <a:r>
              <a:rPr lang="ko-KR" altLang="en-US" sz="3200" b="1">
                <a:latin typeface="+mj-ea"/>
                <a:ea typeface="+mj-ea"/>
              </a:rPr>
              <a:t>목적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1"/>
          <p:cNvSpPr/>
          <p:nvPr/>
        </p:nvSpPr>
        <p:spPr>
          <a:xfrm>
            <a:off x="882242" y="3913963"/>
            <a:ext cx="10427516" cy="2478596"/>
          </a:xfrm>
          <a:prstGeom prst="roundRect">
            <a:avLst>
              <a:gd name="adj" fmla="val 8991"/>
            </a:avLst>
          </a:prstGeom>
          <a:solidFill>
            <a:srgbClr val="F7F6F4"/>
          </a:solidFill>
          <a:ln>
            <a:noFill/>
          </a:ln>
          <a:effectLst>
            <a:outerShdw blurRad="254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rgbClr val="E9E6DD"/>
                </a:solidFill>
              </a:rPr>
              <a:t>1. </a:t>
            </a:r>
            <a:r>
              <a:rPr lang="ko-KR" altLang="en-US" sz="3600" b="1" i="1" kern="0">
                <a:solidFill>
                  <a:srgbClr val="E9E6DD"/>
                </a:solidFill>
              </a:rPr>
              <a:t>개요</a:t>
            </a:r>
            <a:endParaRPr lang="en-US" altLang="ko-KR" sz="3600" b="1" i="1" kern="0">
              <a:solidFill>
                <a:srgbClr val="E9E6DD"/>
              </a:solidFill>
            </a:endParaRPr>
          </a:p>
        </p:txBody>
      </p:sp>
      <p:sp>
        <p:nvSpPr>
          <p:cNvPr id="13" name="사각형: 둥근 모서리 4"/>
          <p:cNvSpPr/>
          <p:nvPr/>
        </p:nvSpPr>
        <p:spPr>
          <a:xfrm>
            <a:off x="1410032" y="1302038"/>
            <a:ext cx="1514475" cy="447674"/>
          </a:xfrm>
          <a:prstGeom prst="roundRect">
            <a:avLst>
              <a:gd name="adj" fmla="val 50000"/>
            </a:avLst>
          </a:prstGeom>
          <a:solidFill>
            <a:srgbClr val="AC8A68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prstClr val="white"/>
                </a:solidFill>
              </a:rPr>
              <a:t>주제</a:t>
            </a:r>
          </a:p>
        </p:txBody>
      </p:sp>
      <p:sp>
        <p:nvSpPr>
          <p:cNvPr id="14" name="사각형: 둥근 모서리 5"/>
          <p:cNvSpPr/>
          <p:nvPr/>
        </p:nvSpPr>
        <p:spPr>
          <a:xfrm>
            <a:off x="1410032" y="3969412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목적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1101096" y="3633430"/>
            <a:ext cx="9989808" cy="5044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837765" y="1991879"/>
            <a:ext cx="87854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ko-KR" altLang="en-US" sz="2400" b="1">
                <a:latin typeface="Microsoft GothicNeo"/>
                <a:ea typeface="Microsoft GothicNeo"/>
                <a:cs typeface="Microsoft GothicNeo"/>
              </a:rPr>
              <a:t>준지도 학습 된 </a:t>
            </a:r>
            <a:r>
              <a:rPr lang="en-US" altLang="ko-KR" sz="2400" b="1">
                <a:latin typeface="Microsoft GothicNeo"/>
                <a:ea typeface="Microsoft GothicNeo"/>
                <a:cs typeface="Microsoft GothicNeo"/>
              </a:rPr>
              <a:t>CNN</a:t>
            </a:r>
            <a:r>
              <a:rPr lang="ko-KR" altLang="en-US" sz="2400" b="1">
                <a:latin typeface="Microsoft GothicNeo"/>
                <a:ea typeface="Microsoft GothicNeo"/>
                <a:cs typeface="Microsoft GothicNeo"/>
              </a:rPr>
              <a:t>기반 얼굴형 분류 모델을 개발 후</a:t>
            </a:r>
          </a:p>
          <a:p>
            <a:pPr algn="ctr">
              <a:defRPr/>
            </a:pPr>
            <a:r>
              <a:rPr lang="ko-KR" altLang="en-US" sz="2400" b="1">
                <a:latin typeface="Microsoft GothicNeo"/>
                <a:ea typeface="Microsoft GothicNeo"/>
                <a:cs typeface="Microsoft GothicNeo"/>
              </a:rPr>
              <a:t>모델을 활용하여 분류된 얼굴형에 맞는 안경테 추천 웹 서비스 구축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9452" y="4364748"/>
            <a:ext cx="9990306" cy="2034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>
                <a:latin typeface="Microsoft GothicNeo"/>
                <a:ea typeface="Microsoft GothicNeo"/>
                <a:cs typeface="Microsoft GothicNeo"/>
              </a:rPr>
              <a:t> 사람의 얼굴형은 객관적인 판단이 힘들기 때문에 사람이 </a:t>
            </a: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labeling</a:t>
            </a:r>
            <a:r>
              <a:rPr lang="ko-KR" altLang="en-US" sz="1700">
                <a:latin typeface="Microsoft GothicNeo"/>
                <a:ea typeface="Microsoft GothicNeo"/>
                <a:cs typeface="Microsoft GothicNeo"/>
              </a:rPr>
              <a:t>한 데이터셋과 컴퓨터가 </a:t>
            </a: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self-training</a:t>
            </a:r>
            <a:r>
              <a:rPr lang="ko-KR" altLang="en-US" sz="1700">
                <a:latin typeface="Microsoft GothicNeo"/>
                <a:ea typeface="Microsoft GothicNeo"/>
                <a:cs typeface="Microsoft GothicNeo"/>
              </a:rPr>
              <a:t>한 데이터셋으로 </a:t>
            </a: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pre-trained </a:t>
            </a:r>
            <a:r>
              <a:rPr lang="ko-KR" altLang="en-US" sz="1700">
                <a:latin typeface="Microsoft GothicNeo"/>
                <a:ea typeface="Microsoft GothicNeo"/>
                <a:cs typeface="Microsoft GothicNeo"/>
              </a:rPr>
              <a:t>모델을 </a:t>
            </a: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semi-supervised learning</a:t>
            </a:r>
            <a:r>
              <a:rPr lang="ko-KR" altLang="en-US" sz="1700">
                <a:latin typeface="Microsoft GothicNeo"/>
                <a:ea typeface="Microsoft GothicNeo"/>
                <a:cs typeface="Microsoft GothicNeo"/>
              </a:rPr>
              <a:t>시켜 주관성을 배제시킨 얼굴형 분류 모델을 개발한다</a:t>
            </a: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.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ko-KR" altLang="en-US" sz="1700">
                <a:latin typeface="Microsoft GothicNeo"/>
                <a:ea typeface="Microsoft GothicNeo"/>
                <a:cs typeface="Microsoft GothicNeo"/>
              </a:rPr>
              <a:t>사용자가 사진을 업로드하면 모델이 어떤 얼굴형인지 분류하고 추천 안경테를 사진 위에 적용시키는 웹 서비스를 구축하여 사용자가 쉽고 빠르게 본인 얼굴에 어울리는 안경테를 추천 받을 수 있게 한다</a:t>
            </a: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. </a:t>
            </a:r>
            <a:endParaRPr lang="ko-KR" altLang="en-US" sz="1700">
              <a:latin typeface="Microsoft GothicNeo"/>
              <a:ea typeface="Microsoft GothicNeo"/>
              <a:cs typeface="Microsoft GothicNe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defRPr/>
            </a:pPr>
            <a:endParaRPr lang="ko-KR" altLang="en-US">
              <a:solidFill>
                <a:srgbClr val="E9E6DD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054304" y="1979404"/>
            <a:ext cx="3600000" cy="3600000"/>
          </a:xfrm>
          <a:prstGeom prst="ellipse">
            <a:avLst/>
          </a:prstGeom>
          <a:blipFill dpi="0" rotWithShape="1">
            <a:blip r:embed="rId3">
              <a:alphaModFix amt="1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600" b="1" i="1">
                <a:solidFill>
                  <a:schemeClr val="tx1"/>
                </a:solidFill>
                <a:latin typeface="Microsoft GothicNeo"/>
                <a:ea typeface="Microsoft GothicNeo"/>
                <a:cs typeface="Microsoft GothicNeo"/>
              </a:rPr>
              <a:t>2. </a:t>
            </a:r>
            <a:r>
              <a:rPr lang="ko-KR" altLang="en-US" sz="3600" b="1" i="1">
                <a:solidFill>
                  <a:schemeClr val="tx1"/>
                </a:solidFill>
                <a:latin typeface="Microsoft GothicNeo"/>
                <a:ea typeface="Microsoft GothicNeo"/>
                <a:cs typeface="Microsoft GothicNeo"/>
              </a:rPr>
              <a:t>수행일정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93022" y="2748353"/>
            <a:ext cx="3600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>
                <a:latin typeface="+mj-ea"/>
                <a:ea typeface="+mj-ea"/>
              </a:rPr>
              <a:t>2.1 </a:t>
            </a:r>
            <a:r>
              <a:rPr lang="ko-KR" altLang="en-US" sz="3200" b="1">
                <a:latin typeface="+mj-ea"/>
                <a:ea typeface="+mj-ea"/>
              </a:rPr>
              <a:t>일정</a:t>
            </a:r>
          </a:p>
          <a:p>
            <a:pPr lvl="0">
              <a:defRPr/>
            </a:pPr>
            <a:endParaRPr lang="en-US" altLang="ko-KR" sz="3200" b="1">
              <a:latin typeface="+mj-ea"/>
              <a:ea typeface="+mj-ea"/>
            </a:endParaRPr>
          </a:p>
          <a:p>
            <a:pPr lvl="0">
              <a:defRPr/>
            </a:pPr>
            <a:endParaRPr lang="en-US" altLang="ko-KR" sz="3200" b="1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 sz="3200" b="1">
                <a:latin typeface="+mj-ea"/>
                <a:ea typeface="+mj-ea"/>
              </a:rPr>
              <a:t>2.2 </a:t>
            </a:r>
            <a:r>
              <a:rPr lang="ko-KR" altLang="en-US" sz="3200" b="1">
                <a:latin typeface="+mj-ea"/>
                <a:ea typeface="+mj-ea"/>
              </a:rPr>
              <a:t>역할분담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74D098-247B-465F-9F30-AF79B9337A5A}"/>
              </a:ext>
            </a:extLst>
          </p:cNvPr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C5D3B-158A-4CB0-97C7-0A8180FC65AB}"/>
              </a:ext>
            </a:extLst>
          </p:cNvPr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B17D1F6-F727-409F-8313-6CCC5B5ECFCD}"/>
              </a:ext>
            </a:extLst>
          </p:cNvPr>
          <p:cNvCxnSpPr>
            <a:cxnSpLocks/>
          </p:cNvCxnSpPr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B52DEE-E201-40DA-8B94-7A1BBE47C633}"/>
              </a:ext>
            </a:extLst>
          </p:cNvPr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rtlCol="0" anchor="t"/>
          <a:lstStyle/>
          <a:p>
            <a:pPr lvl="1" latinLnBrk="0">
              <a:lnSpc>
                <a:spcPct val="150000"/>
              </a:lnSpc>
              <a:defRPr/>
            </a:pPr>
            <a:endParaRPr lang="ko-KR" altLang="en-US" dirty="0">
              <a:solidFill>
                <a:srgbClr val="E9E6DD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592056"/>
              </p:ext>
            </p:extLst>
          </p:nvPr>
        </p:nvGraphicFramePr>
        <p:xfrm>
          <a:off x="1900304" y="1365959"/>
          <a:ext cx="9901675" cy="5117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4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4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4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4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52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MON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TUE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WED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THU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FRI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SAT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SUN</a:t>
                      </a:r>
                      <a:endPara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29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2.21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29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3.1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29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29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451924"/>
                  </a:ext>
                </a:extLst>
              </a:tr>
              <a:tr h="8529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  <a:p>
                      <a:pPr algn="l" latinLnBrk="1"/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29029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EB809E-2EA3-4B50-8974-F3DA9E251527}"/>
              </a:ext>
            </a:extLst>
          </p:cNvPr>
          <p:cNvSpPr/>
          <p:nvPr/>
        </p:nvSpPr>
        <p:spPr>
          <a:xfrm>
            <a:off x="390021" y="1714726"/>
            <a:ext cx="14657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800" b="1" u="sng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2022</a:t>
            </a:r>
          </a:p>
          <a:p>
            <a:pPr algn="r"/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02,03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40010C-93E2-4544-A6F6-EE031DAFCE42}"/>
              </a:ext>
            </a:extLst>
          </p:cNvPr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4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>
                <a:solidFill>
                  <a:srgbClr val="E9E6DD"/>
                </a:solidFill>
                <a:latin typeface="+mn-ea"/>
              </a:rPr>
              <a:t>2.1 </a:t>
            </a:r>
            <a:r>
              <a:rPr lang="ko-KR" altLang="en-US" sz="3600" b="1" i="1">
                <a:solidFill>
                  <a:srgbClr val="E9E6DD"/>
                </a:solidFill>
                <a:latin typeface="+mn-ea"/>
              </a:rPr>
              <a:t>일정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5DD47AD-8341-4592-920F-B885F1D2BEBB}"/>
              </a:ext>
            </a:extLst>
          </p:cNvPr>
          <p:cNvSpPr/>
          <p:nvPr/>
        </p:nvSpPr>
        <p:spPr>
          <a:xfrm>
            <a:off x="1900303" y="3758188"/>
            <a:ext cx="9392023" cy="107576"/>
          </a:xfrm>
          <a:prstGeom prst="rightArrow">
            <a:avLst/>
          </a:prstGeom>
          <a:solidFill>
            <a:srgbClr val="AC8A68"/>
          </a:solidFill>
          <a:ln>
            <a:solidFill>
              <a:srgbClr val="E9E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D04CE-99D1-41AD-90C9-C66FB352741C}"/>
              </a:ext>
            </a:extLst>
          </p:cNvPr>
          <p:cNvSpPr txBox="1"/>
          <p:nvPr/>
        </p:nvSpPr>
        <p:spPr>
          <a:xfrm>
            <a:off x="1855750" y="2594074"/>
            <a:ext cx="6876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주차 얼굴 정면 데이터 수집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라벨링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(22.02.21~22.02.27) 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B9C039D-4955-442A-B68A-E75365299569}"/>
              </a:ext>
            </a:extLst>
          </p:cNvPr>
          <p:cNvSpPr/>
          <p:nvPr/>
        </p:nvSpPr>
        <p:spPr>
          <a:xfrm>
            <a:off x="1900304" y="2888243"/>
            <a:ext cx="9392023" cy="107576"/>
          </a:xfrm>
          <a:prstGeom prst="rightArrow">
            <a:avLst/>
          </a:prstGeom>
          <a:solidFill>
            <a:srgbClr val="AC8A68"/>
          </a:solidFill>
          <a:ln>
            <a:solidFill>
              <a:srgbClr val="E9E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463F9A-3F2F-403D-A90A-8DD5410DE1F2}"/>
              </a:ext>
            </a:extLst>
          </p:cNvPr>
          <p:cNvSpPr txBox="1"/>
          <p:nvPr/>
        </p:nvSpPr>
        <p:spPr>
          <a:xfrm>
            <a:off x="2186563" y="3460986"/>
            <a:ext cx="6876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주차 다중 분류 모델 구축 및 성능 개선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(22.02.28~22.03.06) 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4740D-8C65-4A5F-A8AB-728A35C82765}"/>
              </a:ext>
            </a:extLst>
          </p:cNvPr>
          <p:cNvSpPr txBox="1"/>
          <p:nvPr/>
        </p:nvSpPr>
        <p:spPr>
          <a:xfrm>
            <a:off x="2523789" y="4293755"/>
            <a:ext cx="6876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주차 웹 페이지 개발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(22.03.07~22.03.13) 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3742532-2A90-4D5C-BBA7-13EC27E7E488}"/>
              </a:ext>
            </a:extLst>
          </p:cNvPr>
          <p:cNvSpPr/>
          <p:nvPr/>
        </p:nvSpPr>
        <p:spPr>
          <a:xfrm>
            <a:off x="1900302" y="4600654"/>
            <a:ext cx="9392023" cy="107576"/>
          </a:xfrm>
          <a:prstGeom prst="rightArrow">
            <a:avLst/>
          </a:prstGeom>
          <a:solidFill>
            <a:srgbClr val="AC8A68"/>
          </a:solidFill>
          <a:ln>
            <a:solidFill>
              <a:srgbClr val="E9E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35DE24-29B1-4A1B-8D31-2F678844648D}"/>
              </a:ext>
            </a:extLst>
          </p:cNvPr>
          <p:cNvSpPr txBox="1"/>
          <p:nvPr/>
        </p:nvSpPr>
        <p:spPr>
          <a:xfrm>
            <a:off x="2958292" y="5161951"/>
            <a:ext cx="6876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주차 오류 수정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발표 자료 제작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(22.03.14~22.03.20) 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8FBCA4D-CC5E-49B5-8345-8548A73AEFC3}"/>
              </a:ext>
            </a:extLst>
          </p:cNvPr>
          <p:cNvSpPr/>
          <p:nvPr/>
        </p:nvSpPr>
        <p:spPr>
          <a:xfrm>
            <a:off x="1900301" y="5426214"/>
            <a:ext cx="9392023" cy="107576"/>
          </a:xfrm>
          <a:prstGeom prst="rightArrow">
            <a:avLst/>
          </a:prstGeom>
          <a:solidFill>
            <a:srgbClr val="AC8A68"/>
          </a:solidFill>
          <a:ln>
            <a:solidFill>
              <a:srgbClr val="E9E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E64317B-390B-40CE-BB0C-2B9832618FD9}"/>
              </a:ext>
            </a:extLst>
          </p:cNvPr>
          <p:cNvSpPr/>
          <p:nvPr/>
        </p:nvSpPr>
        <p:spPr>
          <a:xfrm>
            <a:off x="1900302" y="6293126"/>
            <a:ext cx="5658090" cy="107576"/>
          </a:xfrm>
          <a:prstGeom prst="rightArrow">
            <a:avLst/>
          </a:prstGeom>
          <a:solidFill>
            <a:srgbClr val="AC8A68"/>
          </a:solidFill>
          <a:ln>
            <a:solidFill>
              <a:srgbClr val="E9E6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2D8420-7407-4FF6-9CF8-006E9E7F7B88}"/>
              </a:ext>
            </a:extLst>
          </p:cNvPr>
          <p:cNvSpPr txBox="1"/>
          <p:nvPr/>
        </p:nvSpPr>
        <p:spPr>
          <a:xfrm>
            <a:off x="3412955" y="5992645"/>
            <a:ext cx="3396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주차 추가 작업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(22.03.21~22.03.24) 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4BB4BE-3379-4E6A-B62D-3C37DB98E53D}"/>
              </a:ext>
            </a:extLst>
          </p:cNvPr>
          <p:cNvSpPr txBox="1"/>
          <p:nvPr/>
        </p:nvSpPr>
        <p:spPr>
          <a:xfrm>
            <a:off x="7558392" y="5973609"/>
            <a:ext cx="3396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발표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2200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49871"/>
            <a:ext cx="12192000" cy="9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6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785346"/>
            <a:ext cx="121920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0"/>
            <a:ext cx="12192000" cy="900792"/>
          </a:xfrm>
          <a:prstGeom prst="rect">
            <a:avLst/>
          </a:prstGeom>
          <a:blipFill dpi="0" rotWithShape="1">
            <a:blip r:embed="rId2">
              <a:alphaModFix amt="32000"/>
              <a:grayscl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0800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>
                <a:solidFill>
                  <a:srgbClr val="E9E6DD"/>
                </a:solidFill>
                <a:latin typeface="+mn-ea"/>
              </a:rPr>
              <a:t>2.2 </a:t>
            </a:r>
            <a:r>
              <a:rPr lang="ko-KR" altLang="en-US" sz="3600" b="1" i="1">
                <a:solidFill>
                  <a:srgbClr val="E9E6DD"/>
                </a:solidFill>
                <a:latin typeface="+mn-ea"/>
              </a:rPr>
              <a:t>역할분담</a:t>
            </a:r>
          </a:p>
        </p:txBody>
      </p:sp>
      <p:sp>
        <p:nvSpPr>
          <p:cNvPr id="43" name="모서리가 둥근 직사각형 50"/>
          <p:cNvSpPr/>
          <p:nvPr/>
        </p:nvSpPr>
        <p:spPr>
          <a:xfrm>
            <a:off x="5219542" y="3604562"/>
            <a:ext cx="1610264" cy="4312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defRPr/>
            </a:pPr>
            <a:r>
              <a:rPr lang="ko-KR" altLang="en-US" sz="1600" b="1">
                <a:solidFill>
                  <a:srgbClr val="53585B"/>
                </a:solidFill>
              </a:rPr>
              <a:t>김예진 </a:t>
            </a:r>
            <a:r>
              <a:rPr lang="en-US" altLang="ko-KR" sz="1600" b="1">
                <a:solidFill>
                  <a:srgbClr val="53585B"/>
                </a:solidFill>
              </a:rPr>
              <a:t>TA</a:t>
            </a:r>
          </a:p>
        </p:txBody>
      </p:sp>
      <p:sp>
        <p:nvSpPr>
          <p:cNvPr id="45" name="모서리가 둥근 직사각형 52"/>
          <p:cNvSpPr/>
          <p:nvPr/>
        </p:nvSpPr>
        <p:spPr>
          <a:xfrm>
            <a:off x="7490936" y="3604562"/>
            <a:ext cx="1610264" cy="4312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defRPr/>
            </a:pPr>
            <a:r>
              <a:rPr lang="ko-KR" altLang="en-US" sz="1600" b="1">
                <a:solidFill>
                  <a:srgbClr val="53585B"/>
                </a:solidFill>
              </a:rPr>
              <a:t>김호준 </a:t>
            </a:r>
            <a:r>
              <a:rPr lang="en-US" altLang="ko-KR" sz="1600" b="1">
                <a:solidFill>
                  <a:srgbClr val="53585B"/>
                </a:solidFill>
              </a:rPr>
              <a:t>TA</a:t>
            </a:r>
          </a:p>
        </p:txBody>
      </p:sp>
      <p:sp>
        <p:nvSpPr>
          <p:cNvPr id="49" name="타원 48"/>
          <p:cNvSpPr/>
          <p:nvPr/>
        </p:nvSpPr>
        <p:spPr>
          <a:xfrm>
            <a:off x="749244" y="1791439"/>
            <a:ext cx="1620000" cy="16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rgbClr val="AC8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white"/>
                </a:solidFill>
              </a:rPr>
              <a:t>사진</a:t>
            </a:r>
            <a:r>
              <a:rPr lang="en-US" altLang="ko-KR">
                <a:solidFill>
                  <a:prstClr val="white"/>
                </a:solidFill>
              </a:rPr>
              <a:t>?</a:t>
            </a: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977868" y="1778492"/>
            <a:ext cx="1620000" cy="16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rgbClr val="AC8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206492" y="1816448"/>
            <a:ext cx="1620000" cy="16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rgbClr val="AC8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7435116" y="1833381"/>
            <a:ext cx="1620000" cy="16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rgbClr val="AC8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9663741" y="1816448"/>
            <a:ext cx="1620000" cy="162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rgbClr val="AC8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모서리가 둥근 직사각형 52"/>
          <p:cNvSpPr/>
          <p:nvPr/>
        </p:nvSpPr>
        <p:spPr>
          <a:xfrm>
            <a:off x="9723161" y="3604562"/>
            <a:ext cx="1610264" cy="4312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defRPr/>
            </a:pPr>
            <a:r>
              <a:rPr lang="ko-KR" altLang="en-US" sz="1600" b="1">
                <a:solidFill>
                  <a:srgbClr val="53585B"/>
                </a:solidFill>
              </a:rPr>
              <a:t>최상준 </a:t>
            </a:r>
            <a:r>
              <a:rPr lang="en-US" altLang="ko-KR" sz="1600" b="1">
                <a:solidFill>
                  <a:srgbClr val="53585B"/>
                </a:solidFill>
              </a:rPr>
              <a:t>DA</a:t>
            </a:r>
          </a:p>
        </p:txBody>
      </p:sp>
      <p:sp>
        <p:nvSpPr>
          <p:cNvPr id="25" name="모서리가 둥근 직사각형 48"/>
          <p:cNvSpPr/>
          <p:nvPr/>
        </p:nvSpPr>
        <p:spPr>
          <a:xfrm>
            <a:off x="741478" y="3591468"/>
            <a:ext cx="1610264" cy="431205"/>
          </a:xfrm>
          <a:prstGeom prst="roundRect">
            <a:avLst>
              <a:gd name="adj" fmla="val 50000"/>
            </a:avLst>
          </a:prstGeom>
          <a:solidFill>
            <a:srgbClr val="AC8A68"/>
          </a:solidFill>
          <a:ln w="19050">
            <a:solidFill>
              <a:srgbClr val="AC8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defRPr/>
            </a:pPr>
            <a:r>
              <a:rPr lang="ko-KR" altLang="en-US" sz="1600" b="1">
                <a:solidFill>
                  <a:prstClr val="white"/>
                </a:solidFill>
              </a:rPr>
              <a:t>박영범 </a:t>
            </a:r>
            <a:r>
              <a:rPr lang="en-US" altLang="ko-KR" sz="1600" b="1">
                <a:solidFill>
                  <a:prstClr val="white"/>
                </a:solidFill>
              </a:rPr>
              <a:t>PL</a:t>
            </a:r>
          </a:p>
        </p:txBody>
      </p:sp>
      <p:sp>
        <p:nvSpPr>
          <p:cNvPr id="26" name="모서리가 둥근 직사각형 50"/>
          <p:cNvSpPr/>
          <p:nvPr/>
        </p:nvSpPr>
        <p:spPr>
          <a:xfrm>
            <a:off x="3000714" y="3591468"/>
            <a:ext cx="1610264" cy="4312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AC8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defRPr/>
            </a:pPr>
            <a:r>
              <a:rPr lang="ko-KR" altLang="en-US" sz="1600" b="1">
                <a:solidFill>
                  <a:srgbClr val="53585B"/>
                </a:solidFill>
              </a:rPr>
              <a:t>권승현 </a:t>
            </a:r>
            <a:r>
              <a:rPr lang="en-US" altLang="ko-KR" sz="1600" b="1">
                <a:solidFill>
                  <a:srgbClr val="53585B"/>
                </a:solidFill>
              </a:rPr>
              <a:t>AA</a:t>
            </a:r>
          </a:p>
        </p:txBody>
      </p:sp>
      <p:sp>
        <p:nvSpPr>
          <p:cNvPr id="24" name="모서리가 둥근 직사각형 48"/>
          <p:cNvSpPr/>
          <p:nvPr/>
        </p:nvSpPr>
        <p:spPr>
          <a:xfrm>
            <a:off x="749244" y="4053642"/>
            <a:ext cx="1610264" cy="431205"/>
          </a:xfrm>
          <a:prstGeom prst="roundRect">
            <a:avLst>
              <a:gd name="adj" fmla="val 50000"/>
            </a:avLst>
          </a:prstGeom>
          <a:solidFill>
            <a:schemeClr val="lt1">
              <a:alpha val="100000"/>
            </a:schemeClr>
          </a:solidFill>
          <a:ln w="19050" cap="flat" cmpd="sng" algn="ctr">
            <a:solidFill>
              <a:srgbClr val="E9E6DD"/>
            </a:solidFill>
            <a:prstDash val="solid"/>
            <a:miter/>
          </a:ln>
        </p:spPr>
        <p:txBody>
          <a:bodyPr t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Project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Leader</a:t>
            </a:r>
          </a:p>
        </p:txBody>
      </p:sp>
      <p:sp>
        <p:nvSpPr>
          <p:cNvPr id="27" name="모서리가 둥근 직사각형 48"/>
          <p:cNvSpPr/>
          <p:nvPr/>
        </p:nvSpPr>
        <p:spPr>
          <a:xfrm>
            <a:off x="3000714" y="4048792"/>
            <a:ext cx="1610264" cy="431205"/>
          </a:xfrm>
          <a:prstGeom prst="roundRect">
            <a:avLst>
              <a:gd name="adj" fmla="val 50000"/>
            </a:avLst>
          </a:prstGeom>
          <a:solidFill>
            <a:schemeClr val="lt1">
              <a:alpha val="100000"/>
            </a:schemeClr>
          </a:solidFill>
          <a:ln w="19050" cap="flat" cmpd="sng" algn="ctr">
            <a:solidFill>
              <a:srgbClr val="E9E6DD"/>
            </a:solidFill>
            <a:prstDash val="solid"/>
            <a:miter/>
          </a:ln>
        </p:spPr>
        <p:txBody>
          <a:bodyPr t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Application Architect</a:t>
            </a:r>
          </a:p>
        </p:txBody>
      </p:sp>
      <p:sp>
        <p:nvSpPr>
          <p:cNvPr id="28" name="모서리가 둥근 직사각형 48"/>
          <p:cNvSpPr/>
          <p:nvPr/>
        </p:nvSpPr>
        <p:spPr>
          <a:xfrm>
            <a:off x="5219542" y="4070093"/>
            <a:ext cx="1610264" cy="431205"/>
          </a:xfrm>
          <a:prstGeom prst="roundRect">
            <a:avLst>
              <a:gd name="adj" fmla="val 50000"/>
            </a:avLst>
          </a:prstGeom>
          <a:solidFill>
            <a:schemeClr val="lt1">
              <a:alpha val="100000"/>
            </a:schemeClr>
          </a:solidFill>
          <a:ln w="19050" cap="flat" cmpd="sng" algn="ctr">
            <a:solidFill>
              <a:srgbClr val="E9E6DD"/>
            </a:solidFill>
            <a:prstDash val="solid"/>
            <a:miter/>
          </a:ln>
        </p:spPr>
        <p:txBody>
          <a:bodyPr t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Technical Architect</a:t>
            </a:r>
          </a:p>
        </p:txBody>
      </p:sp>
      <p:sp>
        <p:nvSpPr>
          <p:cNvPr id="29" name="모서리가 둥근 직사각형 48"/>
          <p:cNvSpPr/>
          <p:nvPr/>
        </p:nvSpPr>
        <p:spPr>
          <a:xfrm>
            <a:off x="7490936" y="4073177"/>
            <a:ext cx="1610264" cy="431205"/>
          </a:xfrm>
          <a:prstGeom prst="roundRect">
            <a:avLst>
              <a:gd name="adj" fmla="val 50000"/>
            </a:avLst>
          </a:prstGeom>
          <a:solidFill>
            <a:schemeClr val="lt1">
              <a:alpha val="100000"/>
            </a:schemeClr>
          </a:solidFill>
          <a:ln w="19050" cap="flat" cmpd="sng" algn="ctr">
            <a:solidFill>
              <a:srgbClr val="E9E6DD"/>
            </a:solidFill>
            <a:prstDash val="solid"/>
            <a:miter/>
          </a:ln>
        </p:spPr>
        <p:txBody>
          <a:bodyPr t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Technical Architect</a:t>
            </a:r>
          </a:p>
        </p:txBody>
      </p:sp>
      <p:sp>
        <p:nvSpPr>
          <p:cNvPr id="30" name="모서리가 둥근 직사각형 48"/>
          <p:cNvSpPr/>
          <p:nvPr/>
        </p:nvSpPr>
        <p:spPr>
          <a:xfrm>
            <a:off x="9765361" y="4079728"/>
            <a:ext cx="1610264" cy="431205"/>
          </a:xfrm>
          <a:prstGeom prst="roundRect">
            <a:avLst>
              <a:gd name="adj" fmla="val 50000"/>
            </a:avLst>
          </a:prstGeom>
          <a:solidFill>
            <a:schemeClr val="lt1">
              <a:alpha val="100000"/>
            </a:schemeClr>
          </a:solidFill>
          <a:ln w="19050" cap="flat" cmpd="sng" algn="ctr">
            <a:solidFill>
              <a:srgbClr val="E9E6DD"/>
            </a:solidFill>
            <a:prstDash val="solid"/>
            <a:miter/>
          </a:ln>
        </p:spPr>
        <p:txBody>
          <a:bodyPr t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Data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Architect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9238" y="4635435"/>
            <a:ext cx="2092452" cy="1125285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</a:t>
            </a:r>
            <a:r>
              <a:rPr lang="ko-KR" altLang="en-US" sz="1700">
                <a:latin typeface="Microsoft GothicNeo"/>
                <a:ea typeface="Microsoft GothicNeo"/>
                <a:cs typeface="Microsoft GothicNeo"/>
              </a:rPr>
              <a:t>프로세스 총괄</a:t>
            </a:r>
          </a:p>
          <a:p>
            <a:pPr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lang="ko-KR" altLang="en-US" sz="1700">
                <a:latin typeface="Microsoft GothicNeo"/>
                <a:ea typeface="Microsoft GothicNeo"/>
                <a:cs typeface="Microsoft GothicNeo"/>
              </a:rPr>
              <a:t>결과 시각화</a:t>
            </a: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(web)</a:t>
            </a:r>
          </a:p>
          <a:p>
            <a:pPr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lang="ko-KR" altLang="en-US" sz="1700">
                <a:latin typeface="Microsoft GothicNeo"/>
                <a:ea typeface="Microsoft GothicNeo"/>
                <a:cs typeface="Microsoft GothicNeo"/>
              </a:rPr>
              <a:t>데이터 수집</a:t>
            </a:r>
          </a:p>
          <a:p>
            <a:pPr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</a:t>
            </a:r>
            <a:r>
              <a:rPr lang="ko-KR" altLang="en-US" sz="1700">
                <a:latin typeface="Microsoft GothicNeo"/>
                <a:ea typeface="Microsoft GothicNeo"/>
                <a:cs typeface="Microsoft GothicNeo"/>
              </a:rPr>
              <a:t>일정 관리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09209" y="4666157"/>
            <a:ext cx="1997178" cy="1128908"/>
          </a:xfrm>
          <a:prstGeom prst="rect">
            <a:avLst/>
          </a:prstGeom>
          <a:ln>
            <a:solidFill>
              <a:schemeClr val="lt1">
                <a:alpha val="10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웹 기본 틀 설계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결과 시각화</a:t>
            </a:r>
            <a:r>
              <a:rPr kumimoji="0" lang="en-US" altLang="ko-KR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(web)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en-US" altLang="ko-KR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HTML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작성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데이터 수집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720096" y="4635435"/>
            <a:ext cx="1986936" cy="1138773"/>
          </a:xfrm>
          <a:prstGeom prst="rect">
            <a:avLst/>
          </a:prstGeom>
          <a:ln>
            <a:solidFill>
              <a:schemeClr val="lt1">
                <a:alpha val="10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데이터 수집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추가 데이터 수집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모델 성능 비교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    (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머신러닝 모델</a:t>
            </a:r>
            <a:r>
              <a:rPr kumimoji="0" lang="en-US" altLang="ko-KR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435116" y="4635435"/>
            <a:ext cx="2007420" cy="1400383"/>
          </a:xfrm>
          <a:prstGeom prst="rect">
            <a:avLst/>
          </a:prstGeom>
          <a:ln>
            <a:solidFill>
              <a:schemeClr val="lt1">
                <a:alpha val="10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분류 모델 개발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결과 시각화</a:t>
            </a:r>
            <a:r>
              <a:rPr kumimoji="0" lang="en-US" altLang="ko-KR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(web)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데이터 수집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모델 성능 개선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오류 수정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42088" y="4635435"/>
            <a:ext cx="2343527" cy="1400383"/>
          </a:xfrm>
          <a:prstGeom prst="rect">
            <a:avLst/>
          </a:prstGeom>
          <a:ln>
            <a:solidFill>
              <a:schemeClr val="lt1">
                <a:alpha val="10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분류 모델 개발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데이터 수집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700">
                <a:latin typeface="Microsoft GothicNeo"/>
                <a:ea typeface="Microsoft GothicNeo"/>
                <a:cs typeface="Microsoft GothicNeo"/>
              </a:rPr>
              <a:t>• </a:t>
            </a:r>
            <a:r>
              <a:rPr kumimoji="0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모델 성능 비교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0" i="0" u="none" strike="noStrike" kern="1200" cap="none" spc="0" normalizeH="0" baseline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   (pre-trained model)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9244" y="1763150"/>
            <a:ext cx="1692941" cy="1665850"/>
          </a:xfrm>
          <a:prstGeom prst="ellipse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30706" y="1676600"/>
            <a:ext cx="2079574" cy="18996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FEC919-0F1D-466A-BF14-041089771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141" y="1575714"/>
            <a:ext cx="1918918" cy="19134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9E5A0E-214A-40E4-BEF4-71CBA8C26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485" y="1604046"/>
            <a:ext cx="1900039" cy="1933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136D1D-EC48-4380-9E3B-64AC7EDC2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7360" y="1630930"/>
            <a:ext cx="2018151" cy="1956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2449</Words>
  <Application>Microsoft Office PowerPoint</Application>
  <PresentationFormat>와이드스크린</PresentationFormat>
  <Paragraphs>445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Apple SD Gothic Neo</vt:lpstr>
      <vt:lpstr>Lucida Grande</vt:lpstr>
      <vt:lpstr>Microsoft GothicNeo</vt:lpstr>
      <vt:lpstr>맑은 고딕</vt:lpstr>
      <vt:lpstr>Arial</vt:lpstr>
      <vt:lpstr>Courier New</vt:lpstr>
      <vt:lpstr>Roboto</vt:lpstr>
      <vt:lpstr>Ubuntu Condensed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util.py - base64_to_pil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 예진</cp:lastModifiedBy>
  <cp:revision>68</cp:revision>
  <dcterms:created xsi:type="dcterms:W3CDTF">2021-11-11T06:29:41Z</dcterms:created>
  <dcterms:modified xsi:type="dcterms:W3CDTF">2022-03-24T12:06:58Z</dcterms:modified>
  <cp:version/>
</cp:coreProperties>
</file>